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8" r:id="rId1"/>
  </p:sldMasterIdLst>
  <p:notesMasterIdLst>
    <p:notesMasterId r:id="rId35"/>
  </p:notesMasterIdLst>
  <p:handoutMasterIdLst>
    <p:handoutMasterId r:id="rId36"/>
  </p:handoutMasterIdLst>
  <p:sldIdLst>
    <p:sldId id="280" r:id="rId2"/>
    <p:sldId id="390" r:id="rId3"/>
    <p:sldId id="405" r:id="rId4"/>
    <p:sldId id="371" r:id="rId5"/>
    <p:sldId id="406" r:id="rId6"/>
    <p:sldId id="391" r:id="rId7"/>
    <p:sldId id="393" r:id="rId8"/>
    <p:sldId id="372" r:id="rId9"/>
    <p:sldId id="394" r:id="rId10"/>
    <p:sldId id="395" r:id="rId11"/>
    <p:sldId id="396" r:id="rId12"/>
    <p:sldId id="397" r:id="rId13"/>
    <p:sldId id="374" r:id="rId14"/>
    <p:sldId id="398" r:id="rId15"/>
    <p:sldId id="392" r:id="rId16"/>
    <p:sldId id="375" r:id="rId17"/>
    <p:sldId id="400" r:id="rId18"/>
    <p:sldId id="376" r:id="rId19"/>
    <p:sldId id="401" r:id="rId20"/>
    <p:sldId id="407" r:id="rId21"/>
    <p:sldId id="402" r:id="rId22"/>
    <p:sldId id="378" r:id="rId23"/>
    <p:sldId id="409" r:id="rId24"/>
    <p:sldId id="403" r:id="rId25"/>
    <p:sldId id="404" r:id="rId26"/>
    <p:sldId id="380" r:id="rId27"/>
    <p:sldId id="381" r:id="rId28"/>
    <p:sldId id="382" r:id="rId29"/>
    <p:sldId id="410" r:id="rId30"/>
    <p:sldId id="383" r:id="rId31"/>
    <p:sldId id="384" r:id="rId32"/>
    <p:sldId id="347" r:id="rId33"/>
    <p:sldId id="349" r:id="rId34"/>
  </p:sldIdLst>
  <p:sldSz cx="9144000" cy="6858000" type="screen4x3"/>
  <p:notesSz cx="6797675" cy="9872663"/>
  <p:defaultTextStyle>
    <a:defPPr>
      <a:defRPr lang="en-US"/>
    </a:defPPr>
    <a:lvl1pPr algn="l" rtl="0" fontAlgn="base">
      <a:spcBef>
        <a:spcPct val="0"/>
      </a:spcBef>
      <a:spcAft>
        <a:spcPct val="0"/>
      </a:spcAft>
      <a:defRPr sz="2400" kern="1200">
        <a:solidFill>
          <a:schemeClr val="tx1"/>
        </a:solidFill>
        <a:latin typeface="Times" pitchFamily="18"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mn-cs"/>
      </a:defRPr>
    </a:lvl2pPr>
    <a:lvl3pPr marL="914400" algn="l" rtl="0" fontAlgn="base">
      <a:spcBef>
        <a:spcPct val="0"/>
      </a:spcBef>
      <a:spcAft>
        <a:spcPct val="0"/>
      </a:spcAft>
      <a:defRPr sz="2400" kern="1200">
        <a:solidFill>
          <a:schemeClr val="tx1"/>
        </a:solidFill>
        <a:latin typeface="Times" pitchFamily="18" charset="0"/>
        <a:ea typeface="+mn-ea"/>
        <a:cs typeface="+mn-cs"/>
      </a:defRPr>
    </a:lvl3pPr>
    <a:lvl4pPr marL="1371600" algn="l" rtl="0" fontAlgn="base">
      <a:spcBef>
        <a:spcPct val="0"/>
      </a:spcBef>
      <a:spcAft>
        <a:spcPct val="0"/>
      </a:spcAft>
      <a:defRPr sz="2400" kern="1200">
        <a:solidFill>
          <a:schemeClr val="tx1"/>
        </a:solidFill>
        <a:latin typeface="Times" pitchFamily="18" charset="0"/>
        <a:ea typeface="+mn-ea"/>
        <a:cs typeface="+mn-cs"/>
      </a:defRPr>
    </a:lvl4pPr>
    <a:lvl5pPr marL="1828800" algn="l" rtl="0" fontAlgn="base">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p15:guide id="1" orient="horz" pos="793">
          <p15:clr>
            <a:srgbClr val="A4A3A4"/>
          </p15:clr>
        </p15:guide>
        <p15:guide id="2" orient="horz" pos="2160">
          <p15:clr>
            <a:srgbClr val="A4A3A4"/>
          </p15:clr>
        </p15:guide>
        <p15:guide id="3" orient="horz" pos="3816">
          <p15:clr>
            <a:srgbClr val="A4A3A4"/>
          </p15:clr>
        </p15:guide>
        <p15:guide id="4" orient="horz" pos="1226">
          <p15:clr>
            <a:srgbClr val="A4A3A4"/>
          </p15:clr>
        </p15:guide>
        <p15:guide id="5" orient="horz" pos="1646">
          <p15:clr>
            <a:srgbClr val="A4A3A4"/>
          </p15:clr>
        </p15:guide>
        <p15:guide id="6" orient="horz" pos="486">
          <p15:clr>
            <a:srgbClr val="A4A3A4"/>
          </p15:clr>
        </p15:guide>
        <p15:guide id="7" orient="horz" pos="3808">
          <p15:clr>
            <a:srgbClr val="A4A3A4"/>
          </p15:clr>
        </p15:guide>
        <p15:guide id="8" pos="3030">
          <p15:clr>
            <a:srgbClr val="A4A3A4"/>
          </p15:clr>
        </p15:guide>
        <p15:guide id="9" pos="5478">
          <p15:clr>
            <a:srgbClr val="A4A3A4"/>
          </p15:clr>
        </p15:guide>
        <p15:guide id="10" pos="294">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tmut Hollaender" initials="HH" lastIdx="1" clrIdx="0">
    <p:extLst>
      <p:ext uri="{19B8F6BF-5375-455C-9EA6-DF929625EA0E}">
        <p15:presenceInfo xmlns:p15="http://schemas.microsoft.com/office/powerpoint/2012/main" userId="S-1-5-21-307360155-795514805-3851608678-164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260B"/>
    <a:srgbClr val="F1AB00"/>
    <a:srgbClr val="E8A300"/>
    <a:srgbClr val="000000"/>
    <a:srgbClr val="340000"/>
    <a:srgbClr val="BBA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60" autoAdjust="0"/>
    <p:restoredTop sz="94664" autoAdjust="0"/>
  </p:normalViewPr>
  <p:slideViewPr>
    <p:cSldViewPr snapToGrid="0" snapToObjects="1">
      <p:cViewPr varScale="1">
        <p:scale>
          <a:sx n="104" d="100"/>
          <a:sy n="104" d="100"/>
        </p:scale>
        <p:origin x="1662" y="108"/>
      </p:cViewPr>
      <p:guideLst>
        <p:guide orient="horz" pos="793"/>
        <p:guide orient="horz" pos="2160"/>
        <p:guide orient="horz" pos="3816"/>
        <p:guide orient="horz" pos="1226"/>
        <p:guide orient="horz" pos="1646"/>
        <p:guide orient="horz" pos="486"/>
        <p:guide orient="horz" pos="3808"/>
        <p:guide pos="3030"/>
        <p:guide pos="5478"/>
        <p:guide pos="294"/>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84" d="100"/>
          <a:sy n="84" d="100"/>
        </p:scale>
        <p:origin x="3810" y="96"/>
      </p:cViewPr>
      <p:guideLst>
        <p:guide orient="horz" pos="3110"/>
        <p:guide pos="2141"/>
      </p:guideLst>
    </p:cSldViewPr>
  </p:notesViewPr>
  <p:gridSpacing cx="457200" cy="457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1"/>
            <a:ext cx="2945971" cy="493973"/>
          </a:xfrm>
          <a:prstGeom prst="rect">
            <a:avLst/>
          </a:prstGeom>
          <a:noFill/>
          <a:ln w="9525">
            <a:noFill/>
            <a:miter lim="800000"/>
            <a:headEnd/>
            <a:tailEnd/>
          </a:ln>
          <a:effectLst/>
        </p:spPr>
        <p:txBody>
          <a:bodyPr vert="horz" wrap="square" lIns="90654" tIns="45327" rIns="90654" bIns="45327" numCol="1" anchor="t" anchorCtr="0" compatLnSpc="1">
            <a:prstTxWarp prst="textNoShape">
              <a:avLst/>
            </a:prstTxWarp>
          </a:bodyPr>
          <a:lstStyle>
            <a:lvl1pPr algn="l" eaLnBrk="0" hangingPunct="0">
              <a:defRPr sz="1200"/>
            </a:lvl1pPr>
          </a:lstStyle>
          <a:p>
            <a:pPr>
              <a:defRPr/>
            </a:pPr>
            <a:endParaRPr lang="en-US"/>
          </a:p>
        </p:txBody>
      </p:sp>
      <p:sp>
        <p:nvSpPr>
          <p:cNvPr id="49155" name="Rectangle 3"/>
          <p:cNvSpPr>
            <a:spLocks noGrp="1" noChangeArrowheads="1"/>
          </p:cNvSpPr>
          <p:nvPr>
            <p:ph type="dt" sz="quarter" idx="1"/>
          </p:nvPr>
        </p:nvSpPr>
        <p:spPr bwMode="auto">
          <a:xfrm>
            <a:off x="3850148" y="1"/>
            <a:ext cx="2945971" cy="493973"/>
          </a:xfrm>
          <a:prstGeom prst="rect">
            <a:avLst/>
          </a:prstGeom>
          <a:noFill/>
          <a:ln w="9525">
            <a:noFill/>
            <a:miter lim="800000"/>
            <a:headEnd/>
            <a:tailEnd/>
          </a:ln>
          <a:effectLst/>
        </p:spPr>
        <p:txBody>
          <a:bodyPr vert="horz" wrap="square" lIns="90654" tIns="45327" rIns="90654" bIns="45327" numCol="1" anchor="t" anchorCtr="0" compatLnSpc="1">
            <a:prstTxWarp prst="textNoShape">
              <a:avLst/>
            </a:prstTxWarp>
          </a:bodyPr>
          <a:lstStyle>
            <a:lvl1pPr algn="r" eaLnBrk="0" hangingPunct="0">
              <a:defRPr sz="1200"/>
            </a:lvl1pPr>
          </a:lstStyle>
          <a:p>
            <a:pPr>
              <a:defRPr/>
            </a:pPr>
            <a:endParaRPr lang="en-US"/>
          </a:p>
        </p:txBody>
      </p:sp>
      <p:sp>
        <p:nvSpPr>
          <p:cNvPr id="49156" name="Rectangle 4"/>
          <p:cNvSpPr>
            <a:spLocks noGrp="1" noChangeArrowheads="1"/>
          </p:cNvSpPr>
          <p:nvPr>
            <p:ph type="ftr" sz="quarter" idx="2"/>
          </p:nvPr>
        </p:nvSpPr>
        <p:spPr bwMode="auto">
          <a:xfrm>
            <a:off x="0" y="9376993"/>
            <a:ext cx="2945971" cy="493973"/>
          </a:xfrm>
          <a:prstGeom prst="rect">
            <a:avLst/>
          </a:prstGeom>
          <a:noFill/>
          <a:ln w="9525">
            <a:noFill/>
            <a:miter lim="800000"/>
            <a:headEnd/>
            <a:tailEnd/>
          </a:ln>
          <a:effectLst/>
        </p:spPr>
        <p:txBody>
          <a:bodyPr vert="horz" wrap="square" lIns="90654" tIns="45327" rIns="90654" bIns="45327" numCol="1" anchor="b" anchorCtr="0" compatLnSpc="1">
            <a:prstTxWarp prst="textNoShape">
              <a:avLst/>
            </a:prstTxWarp>
          </a:bodyPr>
          <a:lstStyle>
            <a:lvl1pPr algn="l" eaLnBrk="0" hangingPunct="0">
              <a:defRPr sz="1200"/>
            </a:lvl1pPr>
          </a:lstStyle>
          <a:p>
            <a:pPr>
              <a:defRPr/>
            </a:pPr>
            <a:endParaRPr lang="en-US"/>
          </a:p>
        </p:txBody>
      </p:sp>
      <p:sp>
        <p:nvSpPr>
          <p:cNvPr id="49157" name="Rectangle 5"/>
          <p:cNvSpPr>
            <a:spLocks noGrp="1" noChangeArrowheads="1"/>
          </p:cNvSpPr>
          <p:nvPr>
            <p:ph type="sldNum" sz="quarter" idx="3"/>
          </p:nvPr>
        </p:nvSpPr>
        <p:spPr bwMode="auto">
          <a:xfrm>
            <a:off x="3850148" y="9376993"/>
            <a:ext cx="2945971" cy="493973"/>
          </a:xfrm>
          <a:prstGeom prst="rect">
            <a:avLst/>
          </a:prstGeom>
          <a:noFill/>
          <a:ln w="9525">
            <a:noFill/>
            <a:miter lim="800000"/>
            <a:headEnd/>
            <a:tailEnd/>
          </a:ln>
          <a:effectLst/>
        </p:spPr>
        <p:txBody>
          <a:bodyPr vert="horz" wrap="square" lIns="90654" tIns="45327" rIns="90654" bIns="45327" numCol="1" anchor="b" anchorCtr="0" compatLnSpc="1">
            <a:prstTxWarp prst="textNoShape">
              <a:avLst/>
            </a:prstTxWarp>
          </a:bodyPr>
          <a:lstStyle>
            <a:lvl1pPr algn="r" eaLnBrk="0" hangingPunct="0">
              <a:defRPr sz="1200"/>
            </a:lvl1pPr>
          </a:lstStyle>
          <a:p>
            <a:pPr>
              <a:defRPr/>
            </a:pPr>
            <a:fld id="{BBCC9B98-9226-4FB0-98EC-F7E440532451}" type="slidenum">
              <a:rPr lang="en-US"/>
              <a:pPr>
                <a:defRPr/>
              </a:pPr>
              <a:t>‹#›</a:t>
            </a:fld>
            <a:endParaRPr lang="en-US"/>
          </a:p>
        </p:txBody>
      </p:sp>
    </p:spTree>
    <p:extLst>
      <p:ext uri="{BB962C8B-B14F-4D97-AF65-F5344CB8AC3E}">
        <p14:creationId xmlns:p14="http://schemas.microsoft.com/office/powerpoint/2010/main" val="20129900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971" cy="493973"/>
          </a:xfrm>
          <a:prstGeom prst="rect">
            <a:avLst/>
          </a:prstGeom>
        </p:spPr>
        <p:txBody>
          <a:bodyPr vert="horz" lIns="91440" tIns="45720" rIns="91440" bIns="45720" rtlCol="0"/>
          <a:lstStyle>
            <a:lvl1pPr algn="l">
              <a:defRPr sz="1200"/>
            </a:lvl1pPr>
          </a:lstStyle>
          <a:p>
            <a:pPr>
              <a:defRPr/>
            </a:pPr>
            <a:endParaRPr lang="en-CA"/>
          </a:p>
        </p:txBody>
      </p:sp>
      <p:sp>
        <p:nvSpPr>
          <p:cNvPr id="3" name="Date Placeholder 2"/>
          <p:cNvSpPr>
            <a:spLocks noGrp="1"/>
          </p:cNvSpPr>
          <p:nvPr>
            <p:ph type="dt" idx="1"/>
          </p:nvPr>
        </p:nvSpPr>
        <p:spPr>
          <a:xfrm>
            <a:off x="3850148" y="1"/>
            <a:ext cx="2945971" cy="493973"/>
          </a:xfrm>
          <a:prstGeom prst="rect">
            <a:avLst/>
          </a:prstGeom>
        </p:spPr>
        <p:txBody>
          <a:bodyPr vert="horz" lIns="91440" tIns="45720" rIns="91440" bIns="45720" rtlCol="0"/>
          <a:lstStyle>
            <a:lvl1pPr algn="r">
              <a:defRPr sz="1200"/>
            </a:lvl1pPr>
          </a:lstStyle>
          <a:p>
            <a:pPr>
              <a:defRPr/>
            </a:pPr>
            <a:fld id="{3932F9E1-2B50-4880-9BA3-E737A148482A}" type="datetimeFigureOut">
              <a:rPr lang="en-CA"/>
              <a:pPr>
                <a:defRPr/>
              </a:pPr>
              <a:t>2023-03-05</a:t>
            </a:fld>
            <a:endParaRPr lang="en-CA"/>
          </a:p>
        </p:txBody>
      </p:sp>
      <p:sp>
        <p:nvSpPr>
          <p:cNvPr id="4" name="Slide Image Placeholder 3"/>
          <p:cNvSpPr>
            <a:spLocks noGrp="1" noRot="1" noChangeAspect="1"/>
          </p:cNvSpPr>
          <p:nvPr>
            <p:ph type="sldImg" idx="2"/>
          </p:nvPr>
        </p:nvSpPr>
        <p:spPr>
          <a:xfrm>
            <a:off x="931863" y="739775"/>
            <a:ext cx="4933950" cy="370205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a:xfrm>
            <a:off x="680079" y="4690195"/>
            <a:ext cx="5437518" cy="444235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p:cNvSpPr>
            <a:spLocks noGrp="1"/>
          </p:cNvSpPr>
          <p:nvPr>
            <p:ph type="ftr" sz="quarter" idx="4"/>
          </p:nvPr>
        </p:nvSpPr>
        <p:spPr>
          <a:xfrm>
            <a:off x="0" y="9376993"/>
            <a:ext cx="2945971" cy="493973"/>
          </a:xfrm>
          <a:prstGeom prst="rect">
            <a:avLst/>
          </a:prstGeom>
        </p:spPr>
        <p:txBody>
          <a:bodyPr vert="horz" lIns="91440" tIns="45720" rIns="91440" bIns="45720" rtlCol="0" anchor="b"/>
          <a:lstStyle>
            <a:lvl1pPr algn="l">
              <a:defRPr sz="1200"/>
            </a:lvl1pPr>
          </a:lstStyle>
          <a:p>
            <a:pPr>
              <a:defRPr/>
            </a:pPr>
            <a:endParaRPr lang="en-CA"/>
          </a:p>
        </p:txBody>
      </p:sp>
      <p:sp>
        <p:nvSpPr>
          <p:cNvPr id="7" name="Slide Number Placeholder 6"/>
          <p:cNvSpPr>
            <a:spLocks noGrp="1"/>
          </p:cNvSpPr>
          <p:nvPr>
            <p:ph type="sldNum" sz="quarter" idx="5"/>
          </p:nvPr>
        </p:nvSpPr>
        <p:spPr>
          <a:xfrm>
            <a:off x="3850148" y="9376993"/>
            <a:ext cx="2945971" cy="493973"/>
          </a:xfrm>
          <a:prstGeom prst="rect">
            <a:avLst/>
          </a:prstGeom>
        </p:spPr>
        <p:txBody>
          <a:bodyPr vert="horz" lIns="91440" tIns="45720" rIns="91440" bIns="45720" rtlCol="0" anchor="b"/>
          <a:lstStyle>
            <a:lvl1pPr algn="r">
              <a:defRPr sz="1200"/>
            </a:lvl1pPr>
          </a:lstStyle>
          <a:p>
            <a:pPr>
              <a:defRPr/>
            </a:pPr>
            <a:fld id="{D1E93744-ED26-4E9C-9778-7BCF975012A3}" type="slidenum">
              <a:rPr lang="en-CA"/>
              <a:pPr>
                <a:defRPr/>
              </a:pPr>
              <a:t>‹#›</a:t>
            </a:fld>
            <a:endParaRPr lang="en-CA"/>
          </a:p>
        </p:txBody>
      </p:sp>
    </p:spTree>
    <p:extLst>
      <p:ext uri="{BB962C8B-B14F-4D97-AF65-F5344CB8AC3E}">
        <p14:creationId xmlns:p14="http://schemas.microsoft.com/office/powerpoint/2010/main" val="7826673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itle 1"/>
          <p:cNvSpPr>
            <a:spLocks noGrp="1"/>
          </p:cNvSpPr>
          <p:nvPr>
            <p:ph type="title"/>
          </p:nvPr>
        </p:nvSpPr>
        <p:spPr>
          <a:xfrm>
            <a:off x="466725" y="571501"/>
            <a:ext cx="7772400" cy="687387"/>
          </a:xfrm>
        </p:spPr>
        <p:txBody>
          <a:bodyPr/>
          <a:lstStyle/>
          <a:p>
            <a:r>
              <a:rPr lang="en-US"/>
              <a:t>Click to edit Master title style</a:t>
            </a:r>
            <a:endParaRPr lang="en-CA"/>
          </a:p>
        </p:txBody>
      </p:sp>
      <p:sp>
        <p:nvSpPr>
          <p:cNvPr id="7" name="Content Placeholder 2"/>
          <p:cNvSpPr>
            <a:spLocks noGrp="1"/>
          </p:cNvSpPr>
          <p:nvPr>
            <p:ph idx="1"/>
          </p:nvPr>
        </p:nvSpPr>
        <p:spPr>
          <a:xfrm>
            <a:off x="466725" y="1258888"/>
            <a:ext cx="7772400" cy="46377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Slide Number Placeholder 1"/>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E0797D-B6FC-4197-8199-7FF68889BB19}" type="slidenum">
              <a:rPr lang="en-CA" smtClean="0"/>
              <a:t>‹#›</a:t>
            </a:fld>
            <a:endParaRPr lang="en-C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6725" y="571501"/>
            <a:ext cx="7772400" cy="687387"/>
          </a:xfrm>
        </p:spPr>
        <p:txBody>
          <a:bodyPr/>
          <a:lstStyle/>
          <a:p>
            <a:r>
              <a:rPr lang="en-US" dirty="0"/>
              <a:t>Click to edit Master title style</a:t>
            </a:r>
            <a:endParaRPr lang="en-CA" dirty="0"/>
          </a:p>
        </p:txBody>
      </p:sp>
      <p:sp>
        <p:nvSpPr>
          <p:cNvPr id="3" name="Content Placeholder 2"/>
          <p:cNvSpPr>
            <a:spLocks noGrp="1"/>
          </p:cNvSpPr>
          <p:nvPr>
            <p:ph idx="1"/>
          </p:nvPr>
        </p:nvSpPr>
        <p:spPr>
          <a:xfrm>
            <a:off x="466725" y="1265268"/>
            <a:ext cx="7772400" cy="46313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Slide Number Placeholder 1"/>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E0797D-B6FC-4197-8199-7FF68889BB19}" type="slidenum">
              <a:rPr lang="en-CA" smtClean="0"/>
              <a:t>‹#›</a:t>
            </a:fld>
            <a:endParaRPr lang="en-CA"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Title Placeholder 21"/>
          <p:cNvSpPr>
            <a:spLocks noGrp="1"/>
          </p:cNvSpPr>
          <p:nvPr>
            <p:ph type="title"/>
          </p:nvPr>
        </p:nvSpPr>
        <p:spPr bwMode="auto">
          <a:xfrm>
            <a:off x="466725" y="448018"/>
            <a:ext cx="7772400" cy="6873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2"/>
          <p:cNvSpPr>
            <a:spLocks noGrp="1"/>
          </p:cNvSpPr>
          <p:nvPr>
            <p:ph type="body" idx="1"/>
          </p:nvPr>
        </p:nvSpPr>
        <p:spPr bwMode="auto">
          <a:xfrm>
            <a:off x="466725" y="1135405"/>
            <a:ext cx="7772400" cy="48034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p:cNvCxnSpPr/>
          <p:nvPr userDrawn="1"/>
        </p:nvCxnSpPr>
        <p:spPr bwMode="auto">
          <a:xfrm>
            <a:off x="0" y="6048375"/>
            <a:ext cx="9144000" cy="0"/>
          </a:xfrm>
          <a:prstGeom prst="line">
            <a:avLst/>
          </a:prstGeom>
          <a:ln>
            <a:solidFill>
              <a:schemeClr val="bg1">
                <a:lumMod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 name="Slide Number Placeholder 1"/>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latin typeface="+mj-lt"/>
              </a:defRPr>
            </a:lvl1pPr>
          </a:lstStyle>
          <a:p>
            <a:fld id="{5DE0797D-B6FC-4197-8199-7FF68889BB19}" type="slidenum">
              <a:rPr lang="en-CA" smtClean="0"/>
              <a:pPr/>
              <a:t>‹#›</a:t>
            </a:fld>
            <a:endParaRPr lang="en-CA" dirty="0"/>
          </a:p>
        </p:txBody>
      </p:sp>
    </p:spTree>
  </p:cSld>
  <p:clrMap bg1="lt1" tx1="dk1" bg2="lt2" tx2="dk2" accent1="accent1" accent2="accent2" accent3="accent3" accent4="accent4" accent5="accent5" accent6="accent6" hlink="hlink" folHlink="folHlink"/>
  <p:sldLayoutIdLst>
    <p:sldLayoutId id="2147483675" r:id="rId1"/>
    <p:sldLayoutId id="2147483677" r:id="rId2"/>
  </p:sldLayoutIdLst>
  <p:hf hdr="0" ftr="0" dt="0"/>
  <p:txStyles>
    <p:titleStyle>
      <a:lvl1pPr algn="l" rtl="0" eaLnBrk="0" fontAlgn="base" hangingPunct="0">
        <a:spcBef>
          <a:spcPct val="0"/>
        </a:spcBef>
        <a:spcAft>
          <a:spcPct val="0"/>
        </a:spcAft>
        <a:defRPr sz="2400" b="1">
          <a:solidFill>
            <a:srgbClr val="51260B"/>
          </a:solidFill>
          <a:latin typeface="+mj-lt"/>
          <a:ea typeface="+mj-ea"/>
          <a:cs typeface="+mj-cs"/>
        </a:defRPr>
      </a:lvl1pPr>
      <a:lvl2pPr algn="l" rtl="0" eaLnBrk="0" fontAlgn="base" hangingPunct="0">
        <a:spcBef>
          <a:spcPct val="0"/>
        </a:spcBef>
        <a:spcAft>
          <a:spcPct val="0"/>
        </a:spcAft>
        <a:defRPr sz="2400" b="1">
          <a:solidFill>
            <a:srgbClr val="51260B"/>
          </a:solidFill>
          <a:latin typeface="Myriad Web Pro" pitchFamily="34" charset="0"/>
        </a:defRPr>
      </a:lvl2pPr>
      <a:lvl3pPr algn="l" rtl="0" eaLnBrk="0" fontAlgn="base" hangingPunct="0">
        <a:spcBef>
          <a:spcPct val="0"/>
        </a:spcBef>
        <a:spcAft>
          <a:spcPct val="0"/>
        </a:spcAft>
        <a:defRPr sz="2400" b="1">
          <a:solidFill>
            <a:srgbClr val="51260B"/>
          </a:solidFill>
          <a:latin typeface="Myriad Web Pro" pitchFamily="34" charset="0"/>
        </a:defRPr>
      </a:lvl3pPr>
      <a:lvl4pPr algn="l" rtl="0" eaLnBrk="0" fontAlgn="base" hangingPunct="0">
        <a:spcBef>
          <a:spcPct val="0"/>
        </a:spcBef>
        <a:spcAft>
          <a:spcPct val="0"/>
        </a:spcAft>
        <a:defRPr sz="2400" b="1">
          <a:solidFill>
            <a:srgbClr val="51260B"/>
          </a:solidFill>
          <a:latin typeface="Myriad Web Pro" pitchFamily="34" charset="0"/>
        </a:defRPr>
      </a:lvl4pPr>
      <a:lvl5pPr algn="l" rtl="0" eaLnBrk="0" fontAlgn="base" hangingPunct="0">
        <a:spcBef>
          <a:spcPct val="0"/>
        </a:spcBef>
        <a:spcAft>
          <a:spcPct val="0"/>
        </a:spcAft>
        <a:defRPr sz="2400" b="1">
          <a:solidFill>
            <a:srgbClr val="51260B"/>
          </a:solidFill>
          <a:latin typeface="Myriad Web Pro" pitchFamily="34" charset="0"/>
        </a:defRPr>
      </a:lvl5pPr>
      <a:lvl6pPr marL="457200" algn="ctr" rtl="0" fontAlgn="base">
        <a:spcBef>
          <a:spcPct val="0"/>
        </a:spcBef>
        <a:spcAft>
          <a:spcPct val="0"/>
        </a:spcAft>
        <a:defRPr sz="2400">
          <a:solidFill>
            <a:schemeClr val="tx2"/>
          </a:solidFill>
          <a:latin typeface="Myriad Web Pro" pitchFamily="34" charset="0"/>
        </a:defRPr>
      </a:lvl6pPr>
      <a:lvl7pPr marL="914400" algn="ctr" rtl="0" fontAlgn="base">
        <a:spcBef>
          <a:spcPct val="0"/>
        </a:spcBef>
        <a:spcAft>
          <a:spcPct val="0"/>
        </a:spcAft>
        <a:defRPr sz="2400">
          <a:solidFill>
            <a:schemeClr val="tx2"/>
          </a:solidFill>
          <a:latin typeface="Myriad Web Pro" pitchFamily="34" charset="0"/>
        </a:defRPr>
      </a:lvl7pPr>
      <a:lvl8pPr marL="1371600" algn="ctr" rtl="0" fontAlgn="base">
        <a:spcBef>
          <a:spcPct val="0"/>
        </a:spcBef>
        <a:spcAft>
          <a:spcPct val="0"/>
        </a:spcAft>
        <a:defRPr sz="2400">
          <a:solidFill>
            <a:schemeClr val="tx2"/>
          </a:solidFill>
          <a:latin typeface="Myriad Web Pro" pitchFamily="34" charset="0"/>
        </a:defRPr>
      </a:lvl8pPr>
      <a:lvl9pPr marL="1828800" algn="ctr" rtl="0" fontAlgn="base">
        <a:spcBef>
          <a:spcPct val="0"/>
        </a:spcBef>
        <a:spcAft>
          <a:spcPct val="0"/>
        </a:spcAft>
        <a:defRPr sz="2400">
          <a:solidFill>
            <a:schemeClr val="tx2"/>
          </a:solidFill>
          <a:latin typeface="Myriad Web Pro"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j-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j-lt"/>
        </a:defRPr>
      </a:lvl2pPr>
      <a:lvl3pPr marL="1143000" indent="-228600" algn="l" rtl="0" eaLnBrk="0" fontAlgn="base" hangingPunct="0">
        <a:spcBef>
          <a:spcPct val="20000"/>
        </a:spcBef>
        <a:spcAft>
          <a:spcPct val="0"/>
        </a:spcAft>
        <a:buChar char="•"/>
        <a:defRPr sz="2400">
          <a:solidFill>
            <a:schemeClr val="tx1"/>
          </a:solidFill>
          <a:latin typeface="+mj-lt"/>
        </a:defRPr>
      </a:lvl3pPr>
      <a:lvl4pPr marL="1600200" indent="-228600" algn="l" rtl="0" eaLnBrk="0" fontAlgn="base" hangingPunct="0">
        <a:spcBef>
          <a:spcPct val="20000"/>
        </a:spcBef>
        <a:spcAft>
          <a:spcPct val="0"/>
        </a:spcAft>
        <a:buChar char="–"/>
        <a:defRPr sz="2000">
          <a:solidFill>
            <a:schemeClr val="tx1"/>
          </a:solidFill>
          <a:latin typeface="+mj-lt"/>
        </a:defRPr>
      </a:lvl4pPr>
      <a:lvl5pPr marL="2057400" indent="-228600" algn="l" rtl="0" eaLnBrk="0" fontAlgn="base" hangingPunct="0">
        <a:spcBef>
          <a:spcPct val="20000"/>
        </a:spcBef>
        <a:spcAft>
          <a:spcPct val="0"/>
        </a:spcAft>
        <a:buChar char="»"/>
        <a:defRPr sz="2000">
          <a:solidFill>
            <a:schemeClr val="tx1"/>
          </a:solidFill>
          <a:latin typeface="+mj-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0"/>
          <p:cNvSpPr txBox="1">
            <a:spLocks noChangeArrowheads="1"/>
          </p:cNvSpPr>
          <p:nvPr/>
        </p:nvSpPr>
        <p:spPr bwMode="auto">
          <a:xfrm>
            <a:off x="158441" y="2013934"/>
            <a:ext cx="8827117" cy="4739759"/>
          </a:xfrm>
          <a:prstGeom prst="rect">
            <a:avLst/>
          </a:prstGeom>
          <a:noFill/>
          <a:ln w="9525">
            <a:noFill/>
            <a:miter lim="800000"/>
            <a:headEnd/>
            <a:tailEnd/>
          </a:ln>
        </p:spPr>
        <p:txBody>
          <a:bodyPr wrap="square">
            <a:spAutoFit/>
          </a:bodyPr>
          <a:lstStyle/>
          <a:p>
            <a:endParaRPr lang="en-US" sz="3600" dirty="0">
              <a:latin typeface="+mj-lt"/>
            </a:endParaRPr>
          </a:p>
          <a:p>
            <a:r>
              <a:rPr lang="en-US" sz="3600" dirty="0" err="1">
                <a:latin typeface="+mj-lt"/>
              </a:rPr>
              <a:t>Sio</a:t>
            </a:r>
            <a:r>
              <a:rPr lang="en-US" sz="3600" dirty="0">
                <a:latin typeface="+mj-lt"/>
              </a:rPr>
              <a:t> Silica Corporation’s </a:t>
            </a:r>
          </a:p>
          <a:p>
            <a:r>
              <a:rPr lang="en-US" sz="3600" dirty="0">
                <a:latin typeface="+mj-lt"/>
              </a:rPr>
              <a:t>Environment Act Project Proposal</a:t>
            </a:r>
          </a:p>
          <a:p>
            <a:endParaRPr lang="en-US" sz="3600" dirty="0">
              <a:latin typeface="+mj-lt"/>
            </a:endParaRPr>
          </a:p>
          <a:p>
            <a:r>
              <a:rPr lang="en-US" sz="2800" dirty="0">
                <a:latin typeface="+mj-lt"/>
              </a:rPr>
              <a:t> - Presentation at the Public Hearing -</a:t>
            </a:r>
          </a:p>
          <a:p>
            <a:r>
              <a:rPr lang="en-CA" sz="3600" dirty="0">
                <a:latin typeface="+mj-lt"/>
              </a:rPr>
              <a:t> </a:t>
            </a:r>
          </a:p>
          <a:p>
            <a:r>
              <a:rPr lang="en-US" dirty="0">
                <a:latin typeface="+mj-lt"/>
              </a:rPr>
              <a:t>Holländer, H.M.; Woodbury, A.D.</a:t>
            </a:r>
          </a:p>
          <a:p>
            <a:r>
              <a:rPr lang="en-US" sz="1600" dirty="0" err="1">
                <a:latin typeface="+mj-lt"/>
              </a:rPr>
              <a:t>PorousTec</a:t>
            </a:r>
            <a:r>
              <a:rPr lang="en-US" sz="1600" dirty="0">
                <a:latin typeface="+mj-lt"/>
              </a:rPr>
              <a:t> Ltd.</a:t>
            </a:r>
          </a:p>
          <a:p>
            <a:endParaRPr lang="en-US" sz="1800" dirty="0">
              <a:latin typeface="+mj-lt"/>
            </a:endParaRPr>
          </a:p>
          <a:p>
            <a:r>
              <a:rPr lang="en-US" sz="1800" dirty="0">
                <a:latin typeface="+mj-lt"/>
              </a:rPr>
              <a:t>07.03.2023</a:t>
            </a:r>
            <a:r>
              <a:rPr lang="en-US" sz="3600" dirty="0">
                <a:latin typeface="Minion Pro" pitchFamily="18" charset="0"/>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Hydrogeological Investigations (iii) </a:t>
            </a:r>
          </a:p>
        </p:txBody>
      </p:sp>
      <p:sp>
        <p:nvSpPr>
          <p:cNvPr id="3" name="Content Placeholder 2"/>
          <p:cNvSpPr>
            <a:spLocks noGrp="1"/>
          </p:cNvSpPr>
          <p:nvPr>
            <p:ph idx="1"/>
          </p:nvPr>
        </p:nvSpPr>
        <p:spPr>
          <a:xfrm>
            <a:off x="466724" y="1258888"/>
            <a:ext cx="8509325" cy="5281871"/>
          </a:xfrm>
        </p:spPr>
        <p:txBody>
          <a:bodyPr/>
          <a:lstStyle/>
          <a:p>
            <a:pPr marL="0" indent="0">
              <a:buNone/>
            </a:pPr>
            <a:r>
              <a:rPr lang="en-US" sz="2000" dirty="0"/>
              <a:t>Key question: Was the pump test adequately performed and evaluated?</a:t>
            </a:r>
          </a:p>
          <a:p>
            <a:pPr marL="0" indent="0">
              <a:buNone/>
            </a:pPr>
            <a:endParaRPr lang="en-US" sz="2000" dirty="0"/>
          </a:p>
          <a:p>
            <a:r>
              <a:rPr lang="en-US" sz="2000" dirty="0"/>
              <a:t>Aquifer test: step test followed by constant rate</a:t>
            </a:r>
          </a:p>
          <a:p>
            <a:pPr lvl="1"/>
            <a:r>
              <a:rPr lang="en-US" sz="1600" dirty="0"/>
              <a:t>Step Test: unusual intervals of (1) 412 to (2) 402 USGPM, to (3) 421 USGPM, </a:t>
            </a:r>
          </a:p>
          <a:p>
            <a:pPr lvl="1"/>
            <a:r>
              <a:rPr lang="en-US" sz="1600" dirty="0"/>
              <a:t>Constant rate: (4) 372 USGPM</a:t>
            </a:r>
          </a:p>
          <a:p>
            <a:pPr lvl="1"/>
            <a:r>
              <a:rPr lang="en-US" sz="1600" dirty="0"/>
              <a:t>3 days for pumping (not all observation wells showed steady-state drawdown) </a:t>
            </a:r>
          </a:p>
          <a:p>
            <a:pPr lvl="1"/>
            <a:r>
              <a:rPr lang="en-US" sz="1600" dirty="0"/>
              <a:t>followed by 4 days of observing the recovery</a:t>
            </a:r>
          </a:p>
          <a:p>
            <a:pPr marL="457200" lvl="1" indent="0">
              <a:buNone/>
            </a:pPr>
            <a:endParaRPr lang="en-US" sz="1600" dirty="0"/>
          </a:p>
          <a:p>
            <a:endParaRPr lang="en-US" sz="2000" dirty="0"/>
          </a:p>
          <a:p>
            <a:endParaRPr lang="en-CA" sz="2000" dirty="0"/>
          </a:p>
        </p:txBody>
      </p:sp>
      <p:sp>
        <p:nvSpPr>
          <p:cNvPr id="4" name="Slide Number Placeholder 3"/>
          <p:cNvSpPr>
            <a:spLocks noGrp="1"/>
          </p:cNvSpPr>
          <p:nvPr>
            <p:ph type="sldNum" sz="quarter" idx="4"/>
          </p:nvPr>
        </p:nvSpPr>
        <p:spPr>
          <a:xfrm>
            <a:off x="6457950" y="6356350"/>
            <a:ext cx="2057400" cy="365125"/>
          </a:xfrm>
        </p:spPr>
        <p:txBody>
          <a:bodyPr/>
          <a:lstStyle/>
          <a:p>
            <a:fld id="{5DE0797D-B6FC-4197-8199-7FF68889BB19}" type="slidenum">
              <a:rPr lang="en-CA" smtClean="0"/>
              <a:t>10</a:t>
            </a:fld>
            <a:endParaRPr lang="en-CA" dirty="0"/>
          </a:p>
        </p:txBody>
      </p:sp>
      <p:grpSp>
        <p:nvGrpSpPr>
          <p:cNvPr id="10" name="Group 9">
            <a:extLst>
              <a:ext uri="{FF2B5EF4-FFF2-40B4-BE49-F238E27FC236}">
                <a16:creationId xmlns:a16="http://schemas.microsoft.com/office/drawing/2014/main" id="{9F013EAD-6A29-A0CC-C901-FD4BCBC257AD}"/>
              </a:ext>
            </a:extLst>
          </p:cNvPr>
          <p:cNvGrpSpPr/>
          <p:nvPr/>
        </p:nvGrpSpPr>
        <p:grpSpPr>
          <a:xfrm>
            <a:off x="0" y="3619789"/>
            <a:ext cx="9144000" cy="2679178"/>
            <a:chOff x="0" y="3333465"/>
            <a:chExt cx="9144000" cy="2679178"/>
          </a:xfrm>
        </p:grpSpPr>
        <p:pic>
          <p:nvPicPr>
            <p:cNvPr id="5" name="Picture 4">
              <a:extLst>
                <a:ext uri="{FF2B5EF4-FFF2-40B4-BE49-F238E27FC236}">
                  <a16:creationId xmlns:a16="http://schemas.microsoft.com/office/drawing/2014/main" id="{C8821CA1-1769-D7FE-DDAE-9B87D3E9788F}"/>
                </a:ext>
              </a:extLst>
            </p:cNvPr>
            <p:cNvPicPr>
              <a:picLocks noChangeAspect="1"/>
            </p:cNvPicPr>
            <p:nvPr/>
          </p:nvPicPr>
          <p:blipFill>
            <a:blip r:embed="rId2"/>
            <a:stretch>
              <a:fillRect/>
            </a:stretch>
          </p:blipFill>
          <p:spPr>
            <a:xfrm>
              <a:off x="0" y="3333465"/>
              <a:ext cx="9144000" cy="2679178"/>
            </a:xfrm>
            <a:prstGeom prst="rect">
              <a:avLst/>
            </a:prstGeom>
          </p:spPr>
        </p:pic>
        <p:sp>
          <p:nvSpPr>
            <p:cNvPr id="6" name="TextBox 5">
              <a:extLst>
                <a:ext uri="{FF2B5EF4-FFF2-40B4-BE49-F238E27FC236}">
                  <a16:creationId xmlns:a16="http://schemas.microsoft.com/office/drawing/2014/main" id="{CAB08892-4408-7856-057E-CCE32E933FA7}"/>
                </a:ext>
              </a:extLst>
            </p:cNvPr>
            <p:cNvSpPr txBox="1"/>
            <p:nvPr/>
          </p:nvSpPr>
          <p:spPr>
            <a:xfrm>
              <a:off x="358245" y="3982012"/>
              <a:ext cx="471604" cy="400110"/>
            </a:xfrm>
            <a:prstGeom prst="rect">
              <a:avLst/>
            </a:prstGeom>
            <a:noFill/>
          </p:spPr>
          <p:txBody>
            <a:bodyPr wrap="none" rtlCol="0">
              <a:spAutoFit/>
            </a:bodyPr>
            <a:lstStyle/>
            <a:p>
              <a:r>
                <a:rPr lang="de-DE" sz="2000" dirty="0">
                  <a:latin typeface="+mj-lt"/>
                </a:rPr>
                <a:t>(1)</a:t>
              </a:r>
              <a:endParaRPr lang="en-US" sz="2000" dirty="0">
                <a:latin typeface="+mj-lt"/>
              </a:endParaRPr>
            </a:p>
          </p:txBody>
        </p:sp>
        <p:sp>
          <p:nvSpPr>
            <p:cNvPr id="7" name="TextBox 6">
              <a:extLst>
                <a:ext uri="{FF2B5EF4-FFF2-40B4-BE49-F238E27FC236}">
                  <a16:creationId xmlns:a16="http://schemas.microsoft.com/office/drawing/2014/main" id="{74919E74-BEC9-D932-8991-2F6EB622F1EE}"/>
                </a:ext>
              </a:extLst>
            </p:cNvPr>
            <p:cNvSpPr txBox="1"/>
            <p:nvPr/>
          </p:nvSpPr>
          <p:spPr>
            <a:xfrm>
              <a:off x="656331" y="3971622"/>
              <a:ext cx="471604" cy="400110"/>
            </a:xfrm>
            <a:prstGeom prst="rect">
              <a:avLst/>
            </a:prstGeom>
            <a:noFill/>
          </p:spPr>
          <p:txBody>
            <a:bodyPr wrap="none" rtlCol="0">
              <a:spAutoFit/>
            </a:bodyPr>
            <a:lstStyle/>
            <a:p>
              <a:r>
                <a:rPr lang="de-DE" sz="2000" dirty="0">
                  <a:latin typeface="+mj-lt"/>
                </a:rPr>
                <a:t>(2)</a:t>
              </a:r>
              <a:endParaRPr lang="en-US" sz="2000" dirty="0">
                <a:latin typeface="+mj-lt"/>
              </a:endParaRPr>
            </a:p>
          </p:txBody>
        </p:sp>
        <p:sp>
          <p:nvSpPr>
            <p:cNvPr id="8" name="TextBox 7">
              <a:extLst>
                <a:ext uri="{FF2B5EF4-FFF2-40B4-BE49-F238E27FC236}">
                  <a16:creationId xmlns:a16="http://schemas.microsoft.com/office/drawing/2014/main" id="{D5623D33-F326-18CF-FB18-78078003540A}"/>
                </a:ext>
              </a:extLst>
            </p:cNvPr>
            <p:cNvSpPr txBox="1"/>
            <p:nvPr/>
          </p:nvSpPr>
          <p:spPr>
            <a:xfrm>
              <a:off x="938328" y="3980284"/>
              <a:ext cx="471604" cy="400110"/>
            </a:xfrm>
            <a:prstGeom prst="rect">
              <a:avLst/>
            </a:prstGeom>
            <a:noFill/>
          </p:spPr>
          <p:txBody>
            <a:bodyPr wrap="none" rtlCol="0">
              <a:spAutoFit/>
            </a:bodyPr>
            <a:lstStyle/>
            <a:p>
              <a:r>
                <a:rPr lang="de-DE" sz="2000" dirty="0">
                  <a:latin typeface="+mj-lt"/>
                </a:rPr>
                <a:t>(3)</a:t>
              </a:r>
              <a:endParaRPr lang="en-US" sz="2000" dirty="0">
                <a:latin typeface="+mj-lt"/>
              </a:endParaRPr>
            </a:p>
          </p:txBody>
        </p:sp>
        <p:sp>
          <p:nvSpPr>
            <p:cNvPr id="9" name="TextBox 8">
              <a:extLst>
                <a:ext uri="{FF2B5EF4-FFF2-40B4-BE49-F238E27FC236}">
                  <a16:creationId xmlns:a16="http://schemas.microsoft.com/office/drawing/2014/main" id="{A27502C0-1F7F-5D06-8530-6F0999303F9F}"/>
                </a:ext>
              </a:extLst>
            </p:cNvPr>
            <p:cNvSpPr txBox="1"/>
            <p:nvPr/>
          </p:nvSpPr>
          <p:spPr>
            <a:xfrm>
              <a:off x="2005128" y="3982012"/>
              <a:ext cx="471604" cy="400110"/>
            </a:xfrm>
            <a:prstGeom prst="rect">
              <a:avLst/>
            </a:prstGeom>
            <a:noFill/>
          </p:spPr>
          <p:txBody>
            <a:bodyPr wrap="none" rtlCol="0">
              <a:spAutoFit/>
            </a:bodyPr>
            <a:lstStyle/>
            <a:p>
              <a:r>
                <a:rPr lang="de-DE" sz="2000" dirty="0">
                  <a:latin typeface="+mj-lt"/>
                </a:rPr>
                <a:t>(4)</a:t>
              </a:r>
              <a:endParaRPr lang="en-US" sz="2000" dirty="0">
                <a:latin typeface="+mj-lt"/>
              </a:endParaRPr>
            </a:p>
          </p:txBody>
        </p:sp>
      </p:grpSp>
    </p:spTree>
    <p:extLst>
      <p:ext uri="{BB962C8B-B14F-4D97-AF65-F5344CB8AC3E}">
        <p14:creationId xmlns:p14="http://schemas.microsoft.com/office/powerpoint/2010/main" val="1885867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Hydrogeological Investigations (iv) </a:t>
            </a:r>
          </a:p>
        </p:txBody>
      </p:sp>
      <p:sp>
        <p:nvSpPr>
          <p:cNvPr id="3" name="Content Placeholder 2"/>
          <p:cNvSpPr>
            <a:spLocks noGrp="1"/>
          </p:cNvSpPr>
          <p:nvPr>
            <p:ph idx="1"/>
          </p:nvPr>
        </p:nvSpPr>
        <p:spPr>
          <a:xfrm>
            <a:off x="466724" y="1258888"/>
            <a:ext cx="8677276" cy="5281871"/>
          </a:xfrm>
        </p:spPr>
        <p:txBody>
          <a:bodyPr/>
          <a:lstStyle/>
          <a:p>
            <a:pPr marL="0" indent="0">
              <a:buNone/>
            </a:pPr>
            <a:r>
              <a:rPr lang="en-US" sz="2000" dirty="0"/>
              <a:t>Key question: Was the pump test adequately performed and evaluated?</a:t>
            </a:r>
          </a:p>
          <a:p>
            <a:endParaRPr lang="en-US" sz="2000" dirty="0"/>
          </a:p>
          <a:p>
            <a:r>
              <a:rPr lang="en-US" sz="2000" dirty="0"/>
              <a:t>All evaluation methods assume confined conditions (= no drawdown should be observed in carbonate aquifer)</a:t>
            </a:r>
          </a:p>
          <a:p>
            <a:r>
              <a:rPr lang="en-US" sz="2000" dirty="0"/>
              <a:t>Figs. 3-2 &amp; 3-3 show drawdown in the carbonate aquifer (95-8 VW2: ~1.5 m) </a:t>
            </a:r>
          </a:p>
          <a:p>
            <a:pPr>
              <a:buFont typeface="Symbol" panose="05050102010706020507" pitchFamily="18" charset="2"/>
              <a:buChar char="Þ"/>
            </a:pPr>
            <a:r>
              <a:rPr lang="en-US" sz="2000" dirty="0"/>
              <a:t>Shale aquitard appears to exhibit leaky conditions</a:t>
            </a:r>
          </a:p>
          <a:p>
            <a:endParaRPr lang="en-US" sz="2000" dirty="0"/>
          </a:p>
          <a:p>
            <a:r>
              <a:rPr lang="en-US" sz="2000" dirty="0"/>
              <a:t>Why was this not evaluated using a leaky attempt (hydraulic properties of the Winnipeg Shale)?</a:t>
            </a:r>
          </a:p>
          <a:p>
            <a:r>
              <a:rPr lang="en-US" sz="2000" dirty="0"/>
              <a:t>Meaning: Is the shale leaky (pervious) or is the shale partially non-existent?</a:t>
            </a:r>
          </a:p>
          <a:p>
            <a:r>
              <a:rPr lang="en-US" sz="2000" dirty="0"/>
              <a:t>Hydrogeological Assessment Final Report (HAFR p.32):  “… </a:t>
            </a:r>
            <a:r>
              <a:rPr lang="en-US" sz="2000" i="1" dirty="0"/>
              <a:t>this information suggests the Winnipeg shale is an effective barrier to interaction between the two aquifers at this location …</a:t>
            </a:r>
            <a:r>
              <a:rPr lang="en-US" sz="2000" dirty="0"/>
              <a:t>”</a:t>
            </a:r>
          </a:p>
          <a:p>
            <a:endParaRPr lang="en-US" sz="2000" dirty="0"/>
          </a:p>
          <a:p>
            <a:endParaRPr lang="en-CA" sz="2000" dirty="0"/>
          </a:p>
        </p:txBody>
      </p:sp>
      <p:sp>
        <p:nvSpPr>
          <p:cNvPr id="4" name="Slide Number Placeholder 3"/>
          <p:cNvSpPr>
            <a:spLocks noGrp="1"/>
          </p:cNvSpPr>
          <p:nvPr>
            <p:ph type="sldNum" sz="quarter" idx="4"/>
          </p:nvPr>
        </p:nvSpPr>
        <p:spPr>
          <a:xfrm>
            <a:off x="6457950" y="6356350"/>
            <a:ext cx="2057400" cy="365125"/>
          </a:xfrm>
        </p:spPr>
        <p:txBody>
          <a:bodyPr/>
          <a:lstStyle/>
          <a:p>
            <a:fld id="{5DE0797D-B6FC-4197-8199-7FF68889BB19}" type="slidenum">
              <a:rPr lang="en-CA" smtClean="0"/>
              <a:t>11</a:t>
            </a:fld>
            <a:endParaRPr lang="en-CA" dirty="0"/>
          </a:p>
        </p:txBody>
      </p:sp>
    </p:spTree>
    <p:extLst>
      <p:ext uri="{BB962C8B-B14F-4D97-AF65-F5344CB8AC3E}">
        <p14:creationId xmlns:p14="http://schemas.microsoft.com/office/powerpoint/2010/main" val="782671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Hydrogeological Investigations (v) </a:t>
            </a:r>
          </a:p>
        </p:txBody>
      </p:sp>
      <p:sp>
        <p:nvSpPr>
          <p:cNvPr id="3" name="Content Placeholder 2"/>
          <p:cNvSpPr>
            <a:spLocks noGrp="1"/>
          </p:cNvSpPr>
          <p:nvPr>
            <p:ph idx="1"/>
          </p:nvPr>
        </p:nvSpPr>
        <p:spPr>
          <a:xfrm>
            <a:off x="466724" y="1258888"/>
            <a:ext cx="8677276" cy="5281871"/>
          </a:xfrm>
        </p:spPr>
        <p:txBody>
          <a:bodyPr/>
          <a:lstStyle/>
          <a:p>
            <a:pPr marL="0" indent="0">
              <a:buNone/>
            </a:pPr>
            <a:r>
              <a:rPr lang="en-US" sz="2000" dirty="0"/>
              <a:t>Key question: Was the pump test adequately performed and evaluated?</a:t>
            </a:r>
          </a:p>
          <a:p>
            <a:endParaRPr lang="en-US" sz="2000" dirty="0"/>
          </a:p>
          <a:p>
            <a:pPr marL="0" indent="0">
              <a:buNone/>
            </a:pPr>
            <a:r>
              <a:rPr lang="en-US" sz="2000" dirty="0"/>
              <a:t>(Horizontal) hydraulic property of the Winnipeg Shale</a:t>
            </a:r>
          </a:p>
          <a:p>
            <a:r>
              <a:rPr lang="en-US" sz="2000" dirty="0"/>
              <a:t>Pump test: 					1.1 x 10</a:t>
            </a:r>
            <a:r>
              <a:rPr lang="en-US" sz="2000" baseline="30000" dirty="0"/>
              <a:t>-4</a:t>
            </a:r>
            <a:r>
              <a:rPr lang="en-US" sz="2000" dirty="0"/>
              <a:t> m/s</a:t>
            </a:r>
          </a:p>
          <a:p>
            <a:r>
              <a:rPr lang="en-US" sz="2000" dirty="0"/>
              <a:t>Numerical model (steady-state condition):	</a:t>
            </a:r>
            <a:r>
              <a:rPr lang="pt-BR" sz="2000" dirty="0"/>
              <a:t>3.2 x 10</a:t>
            </a:r>
            <a:r>
              <a:rPr lang="pt-BR" sz="2000" baseline="30000" dirty="0"/>
              <a:t>-5</a:t>
            </a:r>
            <a:r>
              <a:rPr lang="pt-BR" sz="2000" dirty="0"/>
              <a:t> m/s</a:t>
            </a:r>
            <a:endParaRPr lang="en-US" sz="2000" dirty="0"/>
          </a:p>
          <a:p>
            <a:r>
              <a:rPr lang="en-US" sz="2000" dirty="0"/>
              <a:t>Numerical model (transient condition):		altered, value not clear</a:t>
            </a:r>
          </a:p>
          <a:p>
            <a:r>
              <a:rPr lang="en-US" sz="2000" dirty="0"/>
              <a:t>Earlier studies: 				5.7 x 10</a:t>
            </a:r>
            <a:r>
              <a:rPr lang="en-US" sz="2000" baseline="30000" dirty="0"/>
              <a:t>-5</a:t>
            </a:r>
            <a:r>
              <a:rPr lang="en-US" sz="2000" dirty="0"/>
              <a:t> m/s	             e.g., Kennedy and Woodbury, 2002 using a zone approach = heterogeneity)</a:t>
            </a:r>
          </a:p>
          <a:p>
            <a:endParaRPr lang="en-US" sz="2000" dirty="0"/>
          </a:p>
          <a:p>
            <a:pPr marL="57150" indent="0" algn="ctr">
              <a:buNone/>
            </a:pPr>
            <a:r>
              <a:rPr lang="en-US" sz="2000" dirty="0"/>
              <a:t>How to interpret these differences? </a:t>
            </a:r>
          </a:p>
          <a:p>
            <a:endParaRPr lang="en-US" sz="2000" dirty="0"/>
          </a:p>
          <a:p>
            <a:pPr marL="0" indent="0">
              <a:buNone/>
            </a:pPr>
            <a:r>
              <a:rPr lang="pt-BR" sz="2000" dirty="0"/>
              <a:t> </a:t>
            </a:r>
            <a:endParaRPr lang="en-CA" sz="2000" dirty="0"/>
          </a:p>
        </p:txBody>
      </p:sp>
      <p:sp>
        <p:nvSpPr>
          <p:cNvPr id="4" name="Slide Number Placeholder 3"/>
          <p:cNvSpPr>
            <a:spLocks noGrp="1"/>
          </p:cNvSpPr>
          <p:nvPr>
            <p:ph type="sldNum" sz="quarter" idx="4"/>
          </p:nvPr>
        </p:nvSpPr>
        <p:spPr>
          <a:xfrm>
            <a:off x="6457950" y="6356350"/>
            <a:ext cx="2057400" cy="365125"/>
          </a:xfrm>
        </p:spPr>
        <p:txBody>
          <a:bodyPr/>
          <a:lstStyle/>
          <a:p>
            <a:fld id="{5DE0797D-B6FC-4197-8199-7FF68889BB19}" type="slidenum">
              <a:rPr lang="en-CA" smtClean="0"/>
              <a:t>12</a:t>
            </a:fld>
            <a:endParaRPr lang="en-CA" dirty="0"/>
          </a:p>
        </p:txBody>
      </p:sp>
    </p:spTree>
    <p:extLst>
      <p:ext uri="{BB962C8B-B14F-4D97-AF65-F5344CB8AC3E}">
        <p14:creationId xmlns:p14="http://schemas.microsoft.com/office/powerpoint/2010/main" val="2191960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Hydrogeological Investigations (vi) </a:t>
            </a:r>
          </a:p>
        </p:txBody>
      </p:sp>
      <p:sp>
        <p:nvSpPr>
          <p:cNvPr id="3" name="Content Placeholder 2"/>
          <p:cNvSpPr>
            <a:spLocks noGrp="1"/>
          </p:cNvSpPr>
          <p:nvPr>
            <p:ph idx="1"/>
          </p:nvPr>
        </p:nvSpPr>
        <p:spPr>
          <a:xfrm>
            <a:off x="466724" y="1258888"/>
            <a:ext cx="8509325" cy="5281871"/>
          </a:xfrm>
        </p:spPr>
        <p:txBody>
          <a:bodyPr/>
          <a:lstStyle/>
          <a:p>
            <a:pPr marL="0" indent="0">
              <a:buNone/>
            </a:pPr>
            <a:r>
              <a:rPr lang="en-US" sz="2000" dirty="0"/>
              <a:t>What questions have not been answered at all?</a:t>
            </a:r>
          </a:p>
          <a:p>
            <a:endParaRPr lang="en-US" sz="2000" dirty="0"/>
          </a:p>
          <a:p>
            <a:r>
              <a:rPr lang="en-US" sz="2000" dirty="0"/>
              <a:t>There are no observations of the vertical hydraulic properties of the Winnipeg Shale in the proposed mining area</a:t>
            </a:r>
          </a:p>
          <a:p>
            <a:r>
              <a:rPr lang="en-US" sz="2000" dirty="0"/>
              <a:t>What will happen to the aquitards, the aquifers, and their material properties, after the mining activities?</a:t>
            </a:r>
          </a:p>
          <a:p>
            <a:r>
              <a:rPr lang="en-US" sz="2000" dirty="0"/>
              <a:t>Will water of poorer quality be drawn into zones that are currently good quality?</a:t>
            </a:r>
          </a:p>
          <a:p>
            <a:endParaRPr lang="en-CA" sz="2000" dirty="0"/>
          </a:p>
        </p:txBody>
      </p:sp>
      <p:sp>
        <p:nvSpPr>
          <p:cNvPr id="4" name="Slide Number Placeholder 3"/>
          <p:cNvSpPr>
            <a:spLocks noGrp="1"/>
          </p:cNvSpPr>
          <p:nvPr>
            <p:ph type="sldNum" sz="quarter" idx="4"/>
          </p:nvPr>
        </p:nvSpPr>
        <p:spPr>
          <a:xfrm>
            <a:off x="6457950" y="6356350"/>
            <a:ext cx="2057400" cy="365125"/>
          </a:xfrm>
        </p:spPr>
        <p:txBody>
          <a:bodyPr/>
          <a:lstStyle/>
          <a:p>
            <a:fld id="{5DE0797D-B6FC-4197-8199-7FF68889BB19}" type="slidenum">
              <a:rPr lang="en-CA" smtClean="0"/>
              <a:t>13</a:t>
            </a:fld>
            <a:endParaRPr lang="en-CA" dirty="0"/>
          </a:p>
        </p:txBody>
      </p:sp>
    </p:spTree>
    <p:extLst>
      <p:ext uri="{BB962C8B-B14F-4D97-AF65-F5344CB8AC3E}">
        <p14:creationId xmlns:p14="http://schemas.microsoft.com/office/powerpoint/2010/main" val="2572857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361CE-AE32-EBFA-E5D3-2C61E69F019F}"/>
              </a:ext>
            </a:extLst>
          </p:cNvPr>
          <p:cNvSpPr>
            <a:spLocks noGrp="1"/>
          </p:cNvSpPr>
          <p:nvPr>
            <p:ph type="title"/>
          </p:nvPr>
        </p:nvSpPr>
        <p:spPr/>
        <p:txBody>
          <a:bodyPr/>
          <a:lstStyle/>
          <a:p>
            <a:r>
              <a:rPr lang="en-US"/>
              <a:t>Conceptual Model</a:t>
            </a:r>
          </a:p>
        </p:txBody>
      </p:sp>
      <p:sp>
        <p:nvSpPr>
          <p:cNvPr id="4" name="Slide Number Placeholder 3">
            <a:extLst>
              <a:ext uri="{FF2B5EF4-FFF2-40B4-BE49-F238E27FC236}">
                <a16:creationId xmlns:a16="http://schemas.microsoft.com/office/drawing/2014/main" id="{3F19611D-2CD6-B2BF-AB5B-4B3CFEDFA9F6}"/>
              </a:ext>
            </a:extLst>
          </p:cNvPr>
          <p:cNvSpPr>
            <a:spLocks noGrp="1"/>
          </p:cNvSpPr>
          <p:nvPr>
            <p:ph type="sldNum" sz="quarter" idx="4"/>
          </p:nvPr>
        </p:nvSpPr>
        <p:spPr/>
        <p:txBody>
          <a:bodyPr/>
          <a:lstStyle/>
          <a:p>
            <a:fld id="{5DE0797D-B6FC-4197-8199-7FF68889BB19}" type="slidenum">
              <a:rPr lang="en-US" smtClean="0"/>
              <a:t>14</a:t>
            </a:fld>
            <a:endParaRPr lang="en-US"/>
          </a:p>
        </p:txBody>
      </p:sp>
      <p:sp>
        <p:nvSpPr>
          <p:cNvPr id="5" name="Content Placeholder 4">
            <a:extLst>
              <a:ext uri="{FF2B5EF4-FFF2-40B4-BE49-F238E27FC236}">
                <a16:creationId xmlns:a16="http://schemas.microsoft.com/office/drawing/2014/main" id="{814A94B6-3DF2-6DB0-5FE7-41E46CD34463}"/>
              </a:ext>
            </a:extLst>
          </p:cNvPr>
          <p:cNvSpPr>
            <a:spLocks noGrp="1"/>
          </p:cNvSpPr>
          <p:nvPr>
            <p:ph idx="1"/>
          </p:nvPr>
        </p:nvSpPr>
        <p:spPr/>
        <p:txBody>
          <a:bodyPr/>
          <a:lstStyle/>
          <a:p>
            <a:pPr marL="0" indent="0">
              <a:buNone/>
            </a:pPr>
            <a:r>
              <a:rPr lang="en-US" sz="2000" dirty="0"/>
              <a:t>Which information are critical in a conceptual model?</a:t>
            </a:r>
          </a:p>
          <a:p>
            <a:pPr marL="0" indent="0">
              <a:buNone/>
            </a:pPr>
            <a:endParaRPr lang="en-US" sz="2000" dirty="0"/>
          </a:p>
          <a:p>
            <a:r>
              <a:rPr lang="en-US" sz="2000" dirty="0"/>
              <a:t>Analysis of boreholes and create layered 3D system</a:t>
            </a:r>
          </a:p>
          <a:p>
            <a:r>
              <a:rPr lang="en-US" sz="2000" dirty="0"/>
              <a:t>Definition of the model area and description of boundaries</a:t>
            </a:r>
          </a:p>
          <a:p>
            <a:pPr lvl="1"/>
            <a:r>
              <a:rPr lang="en-US" sz="1600" dirty="0"/>
              <a:t>Information on regional flow system(s)</a:t>
            </a:r>
          </a:p>
          <a:p>
            <a:r>
              <a:rPr lang="en-US" sz="2000" dirty="0"/>
              <a:t>Choice of numerical code</a:t>
            </a:r>
          </a:p>
          <a:p>
            <a:r>
              <a:rPr lang="en-US" sz="2000" dirty="0"/>
              <a:t>Initial choice of layer parametrization (based on data and stratigraphy)</a:t>
            </a:r>
          </a:p>
          <a:p>
            <a:r>
              <a:rPr lang="en-US" sz="2000" dirty="0"/>
              <a:t>Material properties</a:t>
            </a:r>
          </a:p>
          <a:p>
            <a:endParaRPr lang="en-US" sz="2000" dirty="0"/>
          </a:p>
        </p:txBody>
      </p:sp>
    </p:spTree>
    <p:extLst>
      <p:ext uri="{BB962C8B-B14F-4D97-AF65-F5344CB8AC3E}">
        <p14:creationId xmlns:p14="http://schemas.microsoft.com/office/powerpoint/2010/main" val="3959939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361CE-AE32-EBFA-E5D3-2C61E69F019F}"/>
              </a:ext>
            </a:extLst>
          </p:cNvPr>
          <p:cNvSpPr>
            <a:spLocks noGrp="1"/>
          </p:cNvSpPr>
          <p:nvPr>
            <p:ph type="title"/>
          </p:nvPr>
        </p:nvSpPr>
        <p:spPr/>
        <p:txBody>
          <a:bodyPr/>
          <a:lstStyle/>
          <a:p>
            <a:r>
              <a:rPr lang="en-US" dirty="0"/>
              <a:t>Site Conceptual Model (i)</a:t>
            </a:r>
          </a:p>
        </p:txBody>
      </p:sp>
      <p:sp>
        <p:nvSpPr>
          <p:cNvPr id="4" name="Slide Number Placeholder 3">
            <a:extLst>
              <a:ext uri="{FF2B5EF4-FFF2-40B4-BE49-F238E27FC236}">
                <a16:creationId xmlns:a16="http://schemas.microsoft.com/office/drawing/2014/main" id="{3F19611D-2CD6-B2BF-AB5B-4B3CFEDFA9F6}"/>
              </a:ext>
            </a:extLst>
          </p:cNvPr>
          <p:cNvSpPr>
            <a:spLocks noGrp="1"/>
          </p:cNvSpPr>
          <p:nvPr>
            <p:ph type="sldNum" sz="quarter" idx="4"/>
          </p:nvPr>
        </p:nvSpPr>
        <p:spPr/>
        <p:txBody>
          <a:bodyPr/>
          <a:lstStyle/>
          <a:p>
            <a:fld id="{5DE0797D-B6FC-4197-8199-7FF68889BB19}" type="slidenum">
              <a:rPr lang="en-US" smtClean="0"/>
              <a:t>15</a:t>
            </a:fld>
            <a:endParaRPr lang="en-US"/>
          </a:p>
        </p:txBody>
      </p:sp>
      <p:pic>
        <p:nvPicPr>
          <p:cNvPr id="6" name="Picture 5">
            <a:extLst>
              <a:ext uri="{FF2B5EF4-FFF2-40B4-BE49-F238E27FC236}">
                <a16:creationId xmlns:a16="http://schemas.microsoft.com/office/drawing/2014/main" id="{5904F18C-77BD-C481-44D9-D6978886A6D9}"/>
              </a:ext>
            </a:extLst>
          </p:cNvPr>
          <p:cNvPicPr>
            <a:picLocks noChangeAspect="1"/>
          </p:cNvPicPr>
          <p:nvPr/>
        </p:nvPicPr>
        <p:blipFill>
          <a:blip r:embed="rId2"/>
          <a:stretch>
            <a:fillRect/>
          </a:stretch>
        </p:blipFill>
        <p:spPr>
          <a:xfrm>
            <a:off x="1754910" y="2973880"/>
            <a:ext cx="5461630" cy="3641087"/>
          </a:xfrm>
          <a:prstGeom prst="rect">
            <a:avLst/>
          </a:prstGeom>
        </p:spPr>
      </p:pic>
      <p:sp>
        <p:nvSpPr>
          <p:cNvPr id="5" name="Content Placeholder 4">
            <a:extLst>
              <a:ext uri="{FF2B5EF4-FFF2-40B4-BE49-F238E27FC236}">
                <a16:creationId xmlns:a16="http://schemas.microsoft.com/office/drawing/2014/main" id="{814A94B6-3DF2-6DB0-5FE7-41E46CD34463}"/>
              </a:ext>
            </a:extLst>
          </p:cNvPr>
          <p:cNvSpPr>
            <a:spLocks noGrp="1"/>
          </p:cNvSpPr>
          <p:nvPr>
            <p:ph idx="1"/>
          </p:nvPr>
        </p:nvSpPr>
        <p:spPr/>
        <p:txBody>
          <a:bodyPr/>
          <a:lstStyle/>
          <a:p>
            <a:pPr marL="0" indent="0">
              <a:buNone/>
            </a:pPr>
            <a:r>
              <a:rPr lang="en-US" sz="2000"/>
              <a:t>Layers</a:t>
            </a:r>
          </a:p>
          <a:p>
            <a:pPr lvl="1"/>
            <a:r>
              <a:rPr lang="en-US" sz="1600"/>
              <a:t>Required: Carbonate aquifer (green), Winnipeg shale (black), Winnipeg sandstone formation (yellow)</a:t>
            </a:r>
          </a:p>
          <a:p>
            <a:pPr lvl="1"/>
            <a:r>
              <a:rPr lang="en-US" sz="1600"/>
              <a:t>Useful: quaternary sediments (grey)</a:t>
            </a:r>
          </a:p>
          <a:p>
            <a:pPr lvl="1"/>
            <a:r>
              <a:rPr lang="en-US" sz="1600"/>
              <a:t>additional: Precambrian bedrock (red, no impact on results)</a:t>
            </a:r>
            <a:endParaRPr lang="en-US"/>
          </a:p>
        </p:txBody>
      </p:sp>
    </p:spTree>
    <p:extLst>
      <p:ext uri="{BB962C8B-B14F-4D97-AF65-F5344CB8AC3E}">
        <p14:creationId xmlns:p14="http://schemas.microsoft.com/office/powerpoint/2010/main" val="3598829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Site Conceptual Model (ii) </a:t>
            </a:r>
          </a:p>
        </p:txBody>
      </p:sp>
      <p:sp>
        <p:nvSpPr>
          <p:cNvPr id="3" name="Content Placeholder 2"/>
          <p:cNvSpPr>
            <a:spLocks noGrp="1"/>
          </p:cNvSpPr>
          <p:nvPr>
            <p:ph idx="1"/>
          </p:nvPr>
        </p:nvSpPr>
        <p:spPr>
          <a:xfrm>
            <a:off x="466724" y="1258888"/>
            <a:ext cx="8509325" cy="5281871"/>
          </a:xfrm>
        </p:spPr>
        <p:txBody>
          <a:bodyPr/>
          <a:lstStyle/>
          <a:p>
            <a:pPr marL="0" indent="0">
              <a:buNone/>
            </a:pPr>
            <a:r>
              <a:rPr lang="en-US" sz="2000" dirty="0"/>
              <a:t>Regional groundwater table maps</a:t>
            </a:r>
            <a:endParaRPr lang="en-US" sz="1600" dirty="0"/>
          </a:p>
          <a:p>
            <a:r>
              <a:rPr lang="en-US" sz="2000" dirty="0"/>
              <a:t>Industry standard: Need to be created for a specific date (alternative: short period) </a:t>
            </a:r>
          </a:p>
          <a:p>
            <a:r>
              <a:rPr lang="en-US" sz="2000" dirty="0"/>
              <a:t>Report: all available data were used so that data from e.g., 1980 might be plotted with data from 2020</a:t>
            </a:r>
          </a:p>
          <a:p>
            <a:endParaRPr lang="en-US" sz="2000" dirty="0"/>
          </a:p>
          <a:p>
            <a:pPr lvl="1"/>
            <a:endParaRPr lang="en-US" sz="1600" dirty="0"/>
          </a:p>
        </p:txBody>
      </p:sp>
      <p:sp>
        <p:nvSpPr>
          <p:cNvPr id="4" name="Slide Number Placeholder 3"/>
          <p:cNvSpPr>
            <a:spLocks noGrp="1"/>
          </p:cNvSpPr>
          <p:nvPr>
            <p:ph type="sldNum" sz="quarter" idx="4"/>
          </p:nvPr>
        </p:nvSpPr>
        <p:spPr>
          <a:xfrm>
            <a:off x="6457950" y="6356350"/>
            <a:ext cx="2057400" cy="365125"/>
          </a:xfrm>
        </p:spPr>
        <p:txBody>
          <a:bodyPr/>
          <a:lstStyle/>
          <a:p>
            <a:fld id="{5DE0797D-B6FC-4197-8199-7FF68889BB19}" type="slidenum">
              <a:rPr lang="en-CA" smtClean="0"/>
              <a:t>16</a:t>
            </a:fld>
            <a:endParaRPr lang="en-CA" dirty="0"/>
          </a:p>
        </p:txBody>
      </p:sp>
      <p:pic>
        <p:nvPicPr>
          <p:cNvPr id="6" name="Picture 5">
            <a:extLst>
              <a:ext uri="{FF2B5EF4-FFF2-40B4-BE49-F238E27FC236}">
                <a16:creationId xmlns:a16="http://schemas.microsoft.com/office/drawing/2014/main" id="{E2F06717-2482-FA49-FDE1-6686AD7CCBE5}"/>
              </a:ext>
            </a:extLst>
          </p:cNvPr>
          <p:cNvPicPr>
            <a:picLocks noChangeAspect="1"/>
          </p:cNvPicPr>
          <p:nvPr/>
        </p:nvPicPr>
        <p:blipFill rotWithShape="1">
          <a:blip r:embed="rId2"/>
          <a:srcRect l="12732"/>
          <a:stretch/>
        </p:blipFill>
        <p:spPr>
          <a:xfrm>
            <a:off x="4572000" y="2844800"/>
            <a:ext cx="3464450" cy="4013200"/>
          </a:xfrm>
          <a:prstGeom prst="rect">
            <a:avLst/>
          </a:prstGeom>
        </p:spPr>
      </p:pic>
      <p:sp>
        <p:nvSpPr>
          <p:cNvPr id="19" name="TextBox 18">
            <a:extLst>
              <a:ext uri="{FF2B5EF4-FFF2-40B4-BE49-F238E27FC236}">
                <a16:creationId xmlns:a16="http://schemas.microsoft.com/office/drawing/2014/main" id="{3608B3F9-46D4-9E41-E32B-324D75B4B7B9}"/>
              </a:ext>
            </a:extLst>
          </p:cNvPr>
          <p:cNvSpPr txBox="1"/>
          <p:nvPr/>
        </p:nvSpPr>
        <p:spPr>
          <a:xfrm>
            <a:off x="5498216" y="6451184"/>
            <a:ext cx="1446230" cy="338554"/>
          </a:xfrm>
          <a:prstGeom prst="rect">
            <a:avLst/>
          </a:prstGeom>
          <a:solidFill>
            <a:schemeClr val="bg1"/>
          </a:solidFill>
        </p:spPr>
        <p:txBody>
          <a:bodyPr wrap="none" rtlCol="0">
            <a:spAutoFit/>
          </a:bodyPr>
          <a:lstStyle/>
          <a:p>
            <a:r>
              <a:rPr lang="en-US" sz="1600" dirty="0">
                <a:latin typeface="+mj-lt"/>
              </a:rPr>
              <a:t>HAFR, Fig. 5-11</a:t>
            </a:r>
          </a:p>
        </p:txBody>
      </p:sp>
    </p:spTree>
    <p:extLst>
      <p:ext uri="{BB962C8B-B14F-4D97-AF65-F5344CB8AC3E}">
        <p14:creationId xmlns:p14="http://schemas.microsoft.com/office/powerpoint/2010/main" val="2417973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Site Conceptual Model (iii) </a:t>
            </a:r>
          </a:p>
        </p:txBody>
      </p:sp>
      <p:sp>
        <p:nvSpPr>
          <p:cNvPr id="3" name="Content Placeholder 2"/>
          <p:cNvSpPr>
            <a:spLocks noGrp="1"/>
          </p:cNvSpPr>
          <p:nvPr>
            <p:ph idx="1"/>
          </p:nvPr>
        </p:nvSpPr>
        <p:spPr>
          <a:xfrm>
            <a:off x="466724" y="1258888"/>
            <a:ext cx="8509325" cy="5281871"/>
          </a:xfrm>
        </p:spPr>
        <p:txBody>
          <a:bodyPr/>
          <a:lstStyle/>
          <a:p>
            <a:pPr marL="0" indent="0">
              <a:buNone/>
            </a:pPr>
            <a:r>
              <a:rPr lang="en-US" sz="2000" dirty="0"/>
              <a:t>Boundary conditions</a:t>
            </a:r>
          </a:p>
          <a:p>
            <a:r>
              <a:rPr lang="en-US" sz="2000" dirty="0"/>
              <a:t>Brackish water exists in the Winnipeg Sandstone Formation near the Red River</a:t>
            </a:r>
          </a:p>
          <a:p>
            <a:pPr>
              <a:buFont typeface="Symbol" panose="05050102010706020507" pitchFamily="18" charset="2"/>
              <a:buChar char="Þ"/>
            </a:pPr>
            <a:r>
              <a:rPr lang="en-US" sz="2000" dirty="0"/>
              <a:t>Correction of measured hydraulic heads required</a:t>
            </a:r>
          </a:p>
          <a:p>
            <a:pPr>
              <a:buFont typeface="Symbol" panose="05050102010706020507" pitchFamily="18" charset="2"/>
              <a:buChar char="Þ"/>
            </a:pPr>
            <a:endParaRPr lang="en-US" sz="2000" dirty="0"/>
          </a:p>
          <a:p>
            <a:pPr lvl="1"/>
            <a:endParaRPr lang="en-US" sz="1600" dirty="0"/>
          </a:p>
        </p:txBody>
      </p:sp>
      <p:sp>
        <p:nvSpPr>
          <p:cNvPr id="4" name="Slide Number Placeholder 3"/>
          <p:cNvSpPr>
            <a:spLocks noGrp="1"/>
          </p:cNvSpPr>
          <p:nvPr>
            <p:ph type="sldNum" sz="quarter" idx="4"/>
          </p:nvPr>
        </p:nvSpPr>
        <p:spPr>
          <a:xfrm>
            <a:off x="6457950" y="6356350"/>
            <a:ext cx="2057400" cy="365125"/>
          </a:xfrm>
        </p:spPr>
        <p:txBody>
          <a:bodyPr/>
          <a:lstStyle/>
          <a:p>
            <a:fld id="{5DE0797D-B6FC-4197-8199-7FF68889BB19}" type="slidenum">
              <a:rPr lang="en-CA" smtClean="0"/>
              <a:t>17</a:t>
            </a:fld>
            <a:endParaRPr lang="en-CA" dirty="0"/>
          </a:p>
        </p:txBody>
      </p:sp>
      <p:pic>
        <p:nvPicPr>
          <p:cNvPr id="5" name="Picture 4">
            <a:extLst>
              <a:ext uri="{FF2B5EF4-FFF2-40B4-BE49-F238E27FC236}">
                <a16:creationId xmlns:a16="http://schemas.microsoft.com/office/drawing/2014/main" id="{71E49A40-5474-0BC6-3B3C-BB1D93C6A884}"/>
              </a:ext>
            </a:extLst>
          </p:cNvPr>
          <p:cNvPicPr>
            <a:picLocks noChangeAspect="1"/>
          </p:cNvPicPr>
          <p:nvPr/>
        </p:nvPicPr>
        <p:blipFill rotWithShape="1">
          <a:blip r:embed="rId2"/>
          <a:srcRect l="12732"/>
          <a:stretch/>
        </p:blipFill>
        <p:spPr>
          <a:xfrm>
            <a:off x="4572000" y="2844800"/>
            <a:ext cx="3464450" cy="4013200"/>
          </a:xfrm>
          <a:prstGeom prst="rect">
            <a:avLst/>
          </a:prstGeom>
        </p:spPr>
      </p:pic>
      <p:cxnSp>
        <p:nvCxnSpPr>
          <p:cNvPr id="6" name="Straight Arrow Connector 5">
            <a:extLst>
              <a:ext uri="{FF2B5EF4-FFF2-40B4-BE49-F238E27FC236}">
                <a16:creationId xmlns:a16="http://schemas.microsoft.com/office/drawing/2014/main" id="{67B15739-3235-FE51-094A-5BC7F8206314}"/>
              </a:ext>
            </a:extLst>
          </p:cNvPr>
          <p:cNvCxnSpPr>
            <a:cxnSpLocks/>
          </p:cNvCxnSpPr>
          <p:nvPr/>
        </p:nvCxnSpPr>
        <p:spPr bwMode="auto">
          <a:xfrm flipH="1">
            <a:off x="4886036" y="4341090"/>
            <a:ext cx="369455" cy="0"/>
          </a:xfrm>
          <a:prstGeom prst="straightConnector1">
            <a:avLst/>
          </a:prstGeom>
          <a:solidFill>
            <a:schemeClr val="accent1"/>
          </a:solidFill>
          <a:ln w="60325" cap="flat" cmpd="sng" algn="ctr">
            <a:solidFill>
              <a:srgbClr val="FF0000"/>
            </a:solidFill>
            <a:prstDash val="solid"/>
            <a:round/>
            <a:headEnd type="none" w="med" len="med"/>
            <a:tailEnd type="triangle"/>
          </a:ln>
          <a:effectLst/>
        </p:spPr>
      </p:cxnSp>
      <p:cxnSp>
        <p:nvCxnSpPr>
          <p:cNvPr id="7" name="Straight Arrow Connector 6">
            <a:extLst>
              <a:ext uri="{FF2B5EF4-FFF2-40B4-BE49-F238E27FC236}">
                <a16:creationId xmlns:a16="http://schemas.microsoft.com/office/drawing/2014/main" id="{5CDFD457-1E30-DFB6-B133-C396E3F08B9D}"/>
              </a:ext>
            </a:extLst>
          </p:cNvPr>
          <p:cNvCxnSpPr>
            <a:cxnSpLocks/>
          </p:cNvCxnSpPr>
          <p:nvPr/>
        </p:nvCxnSpPr>
        <p:spPr bwMode="auto">
          <a:xfrm flipH="1" flipV="1">
            <a:off x="5190835" y="3588327"/>
            <a:ext cx="314037" cy="226291"/>
          </a:xfrm>
          <a:prstGeom prst="straightConnector1">
            <a:avLst/>
          </a:prstGeom>
          <a:solidFill>
            <a:schemeClr val="accent1"/>
          </a:solidFill>
          <a:ln w="60325" cap="flat" cmpd="sng" algn="ctr">
            <a:solidFill>
              <a:srgbClr val="FF0000"/>
            </a:solidFill>
            <a:prstDash val="solid"/>
            <a:round/>
            <a:headEnd type="none" w="med" len="med"/>
            <a:tailEnd type="triangle"/>
          </a:ln>
          <a:effectLst/>
        </p:spPr>
      </p:cxnSp>
      <p:pic>
        <p:nvPicPr>
          <p:cNvPr id="8" name="Picture 7">
            <a:extLst>
              <a:ext uri="{FF2B5EF4-FFF2-40B4-BE49-F238E27FC236}">
                <a16:creationId xmlns:a16="http://schemas.microsoft.com/office/drawing/2014/main" id="{22C63497-7C5E-785F-5553-13E9A74A6940}"/>
              </a:ext>
            </a:extLst>
          </p:cNvPr>
          <p:cNvPicPr>
            <a:picLocks noChangeAspect="1"/>
          </p:cNvPicPr>
          <p:nvPr/>
        </p:nvPicPr>
        <p:blipFill>
          <a:blip r:embed="rId3"/>
          <a:stretch>
            <a:fillRect/>
          </a:stretch>
        </p:blipFill>
        <p:spPr>
          <a:xfrm>
            <a:off x="82418" y="2987820"/>
            <a:ext cx="2211103" cy="2250353"/>
          </a:xfrm>
          <a:prstGeom prst="rect">
            <a:avLst/>
          </a:prstGeom>
        </p:spPr>
      </p:pic>
      <p:pic>
        <p:nvPicPr>
          <p:cNvPr id="9" name="Picture 8">
            <a:extLst>
              <a:ext uri="{FF2B5EF4-FFF2-40B4-BE49-F238E27FC236}">
                <a16:creationId xmlns:a16="http://schemas.microsoft.com/office/drawing/2014/main" id="{5C145B50-DEC7-9534-18C7-ED053870F9E7}"/>
              </a:ext>
            </a:extLst>
          </p:cNvPr>
          <p:cNvPicPr>
            <a:picLocks noChangeAspect="1"/>
          </p:cNvPicPr>
          <p:nvPr/>
        </p:nvPicPr>
        <p:blipFill>
          <a:blip r:embed="rId4"/>
          <a:stretch>
            <a:fillRect/>
          </a:stretch>
        </p:blipFill>
        <p:spPr>
          <a:xfrm>
            <a:off x="2250106" y="4607647"/>
            <a:ext cx="2187843" cy="2250353"/>
          </a:xfrm>
          <a:prstGeom prst="rect">
            <a:avLst/>
          </a:prstGeom>
        </p:spPr>
      </p:pic>
      <p:cxnSp>
        <p:nvCxnSpPr>
          <p:cNvPr id="10" name="Straight Arrow Connector 9">
            <a:extLst>
              <a:ext uri="{FF2B5EF4-FFF2-40B4-BE49-F238E27FC236}">
                <a16:creationId xmlns:a16="http://schemas.microsoft.com/office/drawing/2014/main" id="{E9920AEA-852D-0D32-896A-AF14C3182897}"/>
              </a:ext>
            </a:extLst>
          </p:cNvPr>
          <p:cNvCxnSpPr>
            <a:cxnSpLocks/>
          </p:cNvCxnSpPr>
          <p:nvPr/>
        </p:nvCxnSpPr>
        <p:spPr bwMode="auto">
          <a:xfrm flipH="1" flipV="1">
            <a:off x="5504872" y="3061855"/>
            <a:ext cx="314037" cy="143163"/>
          </a:xfrm>
          <a:prstGeom prst="straightConnector1">
            <a:avLst/>
          </a:prstGeom>
          <a:solidFill>
            <a:schemeClr val="accent1"/>
          </a:solidFill>
          <a:ln w="60325" cap="flat" cmpd="sng" algn="ctr">
            <a:solidFill>
              <a:srgbClr val="FF0000"/>
            </a:solidFill>
            <a:prstDash val="solid"/>
            <a:round/>
            <a:headEnd type="none" w="med" len="med"/>
            <a:tailEnd type="triangle"/>
          </a:ln>
          <a:effectLst/>
        </p:spPr>
      </p:cxnSp>
      <p:sp>
        <p:nvSpPr>
          <p:cNvPr id="11" name="TextBox 10">
            <a:extLst>
              <a:ext uri="{FF2B5EF4-FFF2-40B4-BE49-F238E27FC236}">
                <a16:creationId xmlns:a16="http://schemas.microsoft.com/office/drawing/2014/main" id="{88472DDB-D49D-0F4F-70E7-BAF1C14E1A3C}"/>
              </a:ext>
            </a:extLst>
          </p:cNvPr>
          <p:cNvSpPr txBox="1"/>
          <p:nvPr/>
        </p:nvSpPr>
        <p:spPr>
          <a:xfrm>
            <a:off x="5498216" y="6451184"/>
            <a:ext cx="1446230" cy="338554"/>
          </a:xfrm>
          <a:prstGeom prst="rect">
            <a:avLst/>
          </a:prstGeom>
          <a:solidFill>
            <a:schemeClr val="bg1"/>
          </a:solidFill>
        </p:spPr>
        <p:txBody>
          <a:bodyPr wrap="none" rtlCol="0">
            <a:spAutoFit/>
          </a:bodyPr>
          <a:lstStyle/>
          <a:p>
            <a:r>
              <a:rPr lang="en-US" sz="1600" dirty="0">
                <a:latin typeface="+mj-lt"/>
              </a:rPr>
              <a:t>HAFR, Fig. 5-11</a:t>
            </a:r>
          </a:p>
        </p:txBody>
      </p:sp>
      <p:grpSp>
        <p:nvGrpSpPr>
          <p:cNvPr id="12" name="Group 11">
            <a:extLst>
              <a:ext uri="{FF2B5EF4-FFF2-40B4-BE49-F238E27FC236}">
                <a16:creationId xmlns:a16="http://schemas.microsoft.com/office/drawing/2014/main" id="{52A2B7D5-52E9-97B3-6B9C-4084AA08234C}"/>
              </a:ext>
            </a:extLst>
          </p:cNvPr>
          <p:cNvGrpSpPr/>
          <p:nvPr/>
        </p:nvGrpSpPr>
        <p:grpSpPr>
          <a:xfrm>
            <a:off x="5004194" y="3061855"/>
            <a:ext cx="748300" cy="1880991"/>
            <a:chOff x="5004194" y="3061855"/>
            <a:chExt cx="748300" cy="1880991"/>
          </a:xfrm>
        </p:grpSpPr>
        <p:cxnSp>
          <p:nvCxnSpPr>
            <p:cNvPr id="13" name="Straight Arrow Connector 12">
              <a:extLst>
                <a:ext uri="{FF2B5EF4-FFF2-40B4-BE49-F238E27FC236}">
                  <a16:creationId xmlns:a16="http://schemas.microsoft.com/office/drawing/2014/main" id="{9EE0DF6D-A62B-9AE9-77F7-6907076EB9B7}"/>
                </a:ext>
              </a:extLst>
            </p:cNvPr>
            <p:cNvCxnSpPr>
              <a:cxnSpLocks/>
            </p:cNvCxnSpPr>
            <p:nvPr/>
          </p:nvCxnSpPr>
          <p:spPr bwMode="auto">
            <a:xfrm flipH="1" flipV="1">
              <a:off x="5582718" y="3061855"/>
              <a:ext cx="169776" cy="469684"/>
            </a:xfrm>
            <a:prstGeom prst="straightConnector1">
              <a:avLst/>
            </a:prstGeom>
            <a:solidFill>
              <a:schemeClr val="accent1"/>
            </a:solidFill>
            <a:ln w="60325" cap="flat" cmpd="sng" algn="ctr">
              <a:solidFill>
                <a:srgbClr val="00B0F0"/>
              </a:solidFill>
              <a:prstDash val="solid"/>
              <a:round/>
              <a:headEnd type="none" w="med" len="med"/>
              <a:tailEnd type="triangle"/>
            </a:ln>
            <a:effectLst/>
          </p:spPr>
        </p:cxnSp>
        <p:cxnSp>
          <p:nvCxnSpPr>
            <p:cNvPr id="14" name="Straight Arrow Connector 13">
              <a:extLst>
                <a:ext uri="{FF2B5EF4-FFF2-40B4-BE49-F238E27FC236}">
                  <a16:creationId xmlns:a16="http://schemas.microsoft.com/office/drawing/2014/main" id="{46CE918C-814B-FFF0-4C3A-51E0A641541B}"/>
                </a:ext>
              </a:extLst>
            </p:cNvPr>
            <p:cNvCxnSpPr>
              <a:cxnSpLocks/>
            </p:cNvCxnSpPr>
            <p:nvPr/>
          </p:nvCxnSpPr>
          <p:spPr bwMode="auto">
            <a:xfrm flipH="1" flipV="1">
              <a:off x="5004194" y="4473162"/>
              <a:ext cx="342843" cy="469684"/>
            </a:xfrm>
            <a:prstGeom prst="straightConnector1">
              <a:avLst/>
            </a:prstGeom>
            <a:solidFill>
              <a:schemeClr val="accent1"/>
            </a:solidFill>
            <a:ln w="60325" cap="flat" cmpd="sng" algn="ctr">
              <a:solidFill>
                <a:srgbClr val="00B0F0"/>
              </a:solidFill>
              <a:prstDash val="solid"/>
              <a:round/>
              <a:headEnd type="none" w="med" len="med"/>
              <a:tailEnd type="triangle"/>
            </a:ln>
            <a:effectLst/>
          </p:spPr>
        </p:cxnSp>
      </p:grpSp>
      <p:grpSp>
        <p:nvGrpSpPr>
          <p:cNvPr id="15" name="Group 14">
            <a:extLst>
              <a:ext uri="{FF2B5EF4-FFF2-40B4-BE49-F238E27FC236}">
                <a16:creationId xmlns:a16="http://schemas.microsoft.com/office/drawing/2014/main" id="{64A5A679-7D5D-FA7A-A42A-0FC38A59BEB2}"/>
              </a:ext>
            </a:extLst>
          </p:cNvPr>
          <p:cNvGrpSpPr/>
          <p:nvPr/>
        </p:nvGrpSpPr>
        <p:grpSpPr>
          <a:xfrm>
            <a:off x="1033374" y="3133436"/>
            <a:ext cx="342843" cy="1244136"/>
            <a:chOff x="1033374" y="3133436"/>
            <a:chExt cx="342843" cy="1244136"/>
          </a:xfrm>
        </p:grpSpPr>
        <p:cxnSp>
          <p:nvCxnSpPr>
            <p:cNvPr id="16" name="Straight Arrow Connector 15">
              <a:extLst>
                <a:ext uri="{FF2B5EF4-FFF2-40B4-BE49-F238E27FC236}">
                  <a16:creationId xmlns:a16="http://schemas.microsoft.com/office/drawing/2014/main" id="{D6E03F9D-C934-1BF4-06B6-3BE35FF39D02}"/>
                </a:ext>
              </a:extLst>
            </p:cNvPr>
            <p:cNvCxnSpPr>
              <a:cxnSpLocks/>
            </p:cNvCxnSpPr>
            <p:nvPr/>
          </p:nvCxnSpPr>
          <p:spPr bwMode="auto">
            <a:xfrm flipH="1" flipV="1">
              <a:off x="1187969" y="3133436"/>
              <a:ext cx="169776" cy="469684"/>
            </a:xfrm>
            <a:prstGeom prst="straightConnector1">
              <a:avLst/>
            </a:prstGeom>
            <a:solidFill>
              <a:schemeClr val="accent1"/>
            </a:solidFill>
            <a:ln w="60325" cap="flat" cmpd="sng" algn="ctr">
              <a:solidFill>
                <a:srgbClr val="00B0F0"/>
              </a:solidFill>
              <a:prstDash val="solid"/>
              <a:round/>
              <a:headEnd type="none" w="med" len="med"/>
              <a:tailEnd type="triangle"/>
            </a:ln>
            <a:effectLst/>
          </p:spPr>
        </p:cxnSp>
        <p:cxnSp>
          <p:nvCxnSpPr>
            <p:cNvPr id="17" name="Straight Arrow Connector 16">
              <a:extLst>
                <a:ext uri="{FF2B5EF4-FFF2-40B4-BE49-F238E27FC236}">
                  <a16:creationId xmlns:a16="http://schemas.microsoft.com/office/drawing/2014/main" id="{025C311B-3BCC-BA1E-F3A2-A6F2A20A0589}"/>
                </a:ext>
              </a:extLst>
            </p:cNvPr>
            <p:cNvCxnSpPr>
              <a:cxnSpLocks/>
            </p:cNvCxnSpPr>
            <p:nvPr/>
          </p:nvCxnSpPr>
          <p:spPr bwMode="auto">
            <a:xfrm flipH="1" flipV="1">
              <a:off x="1033374" y="3907888"/>
              <a:ext cx="342843" cy="469684"/>
            </a:xfrm>
            <a:prstGeom prst="straightConnector1">
              <a:avLst/>
            </a:prstGeom>
            <a:solidFill>
              <a:schemeClr val="accent1"/>
            </a:solidFill>
            <a:ln w="60325" cap="flat" cmpd="sng" algn="ctr">
              <a:solidFill>
                <a:srgbClr val="00B0F0"/>
              </a:solidFill>
              <a:prstDash val="solid"/>
              <a:round/>
              <a:headEnd type="none" w="med" len="med"/>
              <a:tailEnd type="triangle"/>
            </a:ln>
            <a:effectLst/>
          </p:spPr>
        </p:cxnSp>
      </p:grpSp>
      <p:cxnSp>
        <p:nvCxnSpPr>
          <p:cNvPr id="18" name="Straight Arrow Connector 17">
            <a:extLst>
              <a:ext uri="{FF2B5EF4-FFF2-40B4-BE49-F238E27FC236}">
                <a16:creationId xmlns:a16="http://schemas.microsoft.com/office/drawing/2014/main" id="{869E73F4-60C8-8DB0-E406-0BCC5AF1E4EF}"/>
              </a:ext>
            </a:extLst>
          </p:cNvPr>
          <p:cNvCxnSpPr/>
          <p:nvPr/>
        </p:nvCxnSpPr>
        <p:spPr bwMode="auto">
          <a:xfrm>
            <a:off x="2250106" y="3814618"/>
            <a:ext cx="2105891" cy="0"/>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sp>
        <p:nvSpPr>
          <p:cNvPr id="19" name="TextBox 18">
            <a:extLst>
              <a:ext uri="{FF2B5EF4-FFF2-40B4-BE49-F238E27FC236}">
                <a16:creationId xmlns:a16="http://schemas.microsoft.com/office/drawing/2014/main" id="{E7C8E21D-AA20-80BC-DD85-C2776EAC8DF5}"/>
              </a:ext>
            </a:extLst>
          </p:cNvPr>
          <p:cNvSpPr txBox="1"/>
          <p:nvPr/>
        </p:nvSpPr>
        <p:spPr>
          <a:xfrm>
            <a:off x="82418" y="5260558"/>
            <a:ext cx="1807033" cy="338554"/>
          </a:xfrm>
          <a:prstGeom prst="rect">
            <a:avLst/>
          </a:prstGeom>
          <a:solidFill>
            <a:schemeClr val="bg1"/>
          </a:solidFill>
        </p:spPr>
        <p:txBody>
          <a:bodyPr wrap="none" rtlCol="0">
            <a:spAutoFit/>
          </a:bodyPr>
          <a:lstStyle/>
          <a:p>
            <a:r>
              <a:rPr lang="en-US" sz="1600" dirty="0" err="1">
                <a:latin typeface="+mj-lt"/>
              </a:rPr>
              <a:t>Betcher</a:t>
            </a:r>
            <a:r>
              <a:rPr lang="en-US" sz="1600" dirty="0">
                <a:latin typeface="+mj-lt"/>
              </a:rPr>
              <a:t> et al., 1995</a:t>
            </a:r>
          </a:p>
        </p:txBody>
      </p:sp>
      <p:sp>
        <p:nvSpPr>
          <p:cNvPr id="20" name="Oval 19">
            <a:extLst>
              <a:ext uri="{FF2B5EF4-FFF2-40B4-BE49-F238E27FC236}">
                <a16:creationId xmlns:a16="http://schemas.microsoft.com/office/drawing/2014/main" id="{D4A5A235-8F7B-0151-C840-0EE46F4236A2}"/>
              </a:ext>
            </a:extLst>
          </p:cNvPr>
          <p:cNvSpPr/>
          <p:nvPr/>
        </p:nvSpPr>
        <p:spPr bwMode="auto">
          <a:xfrm>
            <a:off x="2677827" y="4961803"/>
            <a:ext cx="720436" cy="766618"/>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
        <p:nvSpPr>
          <p:cNvPr id="21" name="TextBox 20">
            <a:extLst>
              <a:ext uri="{FF2B5EF4-FFF2-40B4-BE49-F238E27FC236}">
                <a16:creationId xmlns:a16="http://schemas.microsoft.com/office/drawing/2014/main" id="{4275EA1E-A809-0529-29F7-27D4E758E9A5}"/>
              </a:ext>
            </a:extLst>
          </p:cNvPr>
          <p:cNvSpPr txBox="1"/>
          <p:nvPr/>
        </p:nvSpPr>
        <p:spPr>
          <a:xfrm>
            <a:off x="2823271" y="5776261"/>
            <a:ext cx="1735924" cy="369332"/>
          </a:xfrm>
          <a:prstGeom prst="rect">
            <a:avLst/>
          </a:prstGeom>
          <a:solidFill>
            <a:schemeClr val="bg1"/>
          </a:solidFill>
        </p:spPr>
        <p:txBody>
          <a:bodyPr wrap="none" rtlCol="0">
            <a:spAutoFit/>
          </a:bodyPr>
          <a:lstStyle/>
          <a:p>
            <a:r>
              <a:rPr lang="en-US" sz="1800" dirty="0">
                <a:latin typeface="+mj-lt"/>
              </a:rPr>
              <a:t>up to 30 g/L TDS</a:t>
            </a:r>
          </a:p>
        </p:txBody>
      </p:sp>
    </p:spTree>
    <p:extLst>
      <p:ext uri="{BB962C8B-B14F-4D97-AF65-F5344CB8AC3E}">
        <p14:creationId xmlns:p14="http://schemas.microsoft.com/office/powerpoint/2010/main" val="831735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Site Conceptual Model (iv) </a:t>
            </a:r>
          </a:p>
        </p:txBody>
      </p:sp>
      <p:sp>
        <p:nvSpPr>
          <p:cNvPr id="3" name="Content Placeholder 2"/>
          <p:cNvSpPr>
            <a:spLocks noGrp="1"/>
          </p:cNvSpPr>
          <p:nvPr>
            <p:ph idx="1"/>
          </p:nvPr>
        </p:nvSpPr>
        <p:spPr>
          <a:xfrm>
            <a:off x="466724" y="1258888"/>
            <a:ext cx="8509325" cy="5281871"/>
          </a:xfrm>
        </p:spPr>
        <p:txBody>
          <a:bodyPr/>
          <a:lstStyle/>
          <a:p>
            <a:pPr marL="0" indent="0">
              <a:buNone/>
            </a:pPr>
            <a:r>
              <a:rPr lang="en-US" sz="2000" dirty="0"/>
              <a:t>Wells</a:t>
            </a:r>
          </a:p>
          <a:p>
            <a:r>
              <a:rPr lang="en-US" sz="2000" dirty="0"/>
              <a:t>Are of key interest (water supply)</a:t>
            </a:r>
          </a:p>
          <a:p>
            <a:r>
              <a:rPr lang="en-US" sz="2000" dirty="0"/>
              <a:t>Aquifer test showed already that Winnipeg Shale is leaky</a:t>
            </a:r>
          </a:p>
          <a:p>
            <a:endParaRPr lang="en-US" sz="2000" dirty="0"/>
          </a:p>
          <a:p>
            <a:r>
              <a:rPr lang="en-US" sz="2000" dirty="0"/>
              <a:t>Kennedy (2002) showed that nearly 500 wells are screened over both aquifers</a:t>
            </a:r>
          </a:p>
          <a:p>
            <a:r>
              <a:rPr lang="en-US" sz="2000" dirty="0"/>
              <a:t>It is not clear if any (and which) wells in the modeling domain are screened or open over several aquifers </a:t>
            </a:r>
          </a:p>
          <a:p>
            <a:r>
              <a:rPr lang="en-US" sz="2000" dirty="0"/>
              <a:t>Provincial database of wells and observation wells is generally not in the best conditions (actual data, data uncertainty, e.g., location)</a:t>
            </a:r>
          </a:p>
          <a:p>
            <a:pPr lvl="1"/>
            <a:endParaRPr lang="en-US" sz="1600" dirty="0"/>
          </a:p>
          <a:p>
            <a:pPr lvl="1"/>
            <a:endParaRPr lang="en-US" sz="1600" dirty="0"/>
          </a:p>
          <a:p>
            <a:endParaRPr lang="en-US" sz="2000" dirty="0"/>
          </a:p>
          <a:p>
            <a:pPr lvl="1"/>
            <a:endParaRPr lang="en-US" sz="1600" dirty="0"/>
          </a:p>
        </p:txBody>
      </p:sp>
      <p:sp>
        <p:nvSpPr>
          <p:cNvPr id="4" name="Slide Number Placeholder 3"/>
          <p:cNvSpPr>
            <a:spLocks noGrp="1"/>
          </p:cNvSpPr>
          <p:nvPr>
            <p:ph type="sldNum" sz="quarter" idx="4"/>
          </p:nvPr>
        </p:nvSpPr>
        <p:spPr>
          <a:xfrm>
            <a:off x="6457950" y="6356350"/>
            <a:ext cx="2057400" cy="365125"/>
          </a:xfrm>
        </p:spPr>
        <p:txBody>
          <a:bodyPr/>
          <a:lstStyle/>
          <a:p>
            <a:fld id="{5DE0797D-B6FC-4197-8199-7FF68889BB19}" type="slidenum">
              <a:rPr lang="en-CA" smtClean="0"/>
              <a:t>18</a:t>
            </a:fld>
            <a:endParaRPr lang="en-CA" dirty="0"/>
          </a:p>
        </p:txBody>
      </p:sp>
    </p:spTree>
    <p:extLst>
      <p:ext uri="{BB962C8B-B14F-4D97-AF65-F5344CB8AC3E}">
        <p14:creationId xmlns:p14="http://schemas.microsoft.com/office/powerpoint/2010/main" val="2816081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Site Conceptual Model (v) </a:t>
            </a:r>
          </a:p>
        </p:txBody>
      </p:sp>
      <p:sp>
        <p:nvSpPr>
          <p:cNvPr id="3" name="Content Placeholder 2"/>
          <p:cNvSpPr>
            <a:spLocks noGrp="1"/>
          </p:cNvSpPr>
          <p:nvPr>
            <p:ph idx="1"/>
          </p:nvPr>
        </p:nvSpPr>
        <p:spPr>
          <a:xfrm>
            <a:off x="466724" y="1258888"/>
            <a:ext cx="8509325" cy="5281871"/>
          </a:xfrm>
        </p:spPr>
        <p:txBody>
          <a:bodyPr/>
          <a:lstStyle/>
          <a:p>
            <a:pPr marL="0" indent="0">
              <a:buNone/>
            </a:pPr>
            <a:r>
              <a:rPr lang="en-US" sz="2000" dirty="0"/>
              <a:t>Choice of numerical code</a:t>
            </a:r>
          </a:p>
          <a:p>
            <a:r>
              <a:rPr lang="en-US" sz="2000" dirty="0"/>
              <a:t>FEFLOW is an adequate model to solve such problems</a:t>
            </a:r>
          </a:p>
          <a:p>
            <a:endParaRPr lang="en-US" sz="2000" dirty="0"/>
          </a:p>
          <a:p>
            <a:r>
              <a:rPr lang="en-US" sz="2000" dirty="0"/>
              <a:t>HAFR mentions that the movement of saline waters: “… </a:t>
            </a:r>
            <a:r>
              <a:rPr lang="en-US" sz="2000" i="1" dirty="0"/>
              <a:t>even this small volume of water could dramatically affect local quality over time</a:t>
            </a:r>
            <a:r>
              <a:rPr lang="en-US" sz="2000" dirty="0"/>
              <a:t>”.</a:t>
            </a:r>
          </a:p>
          <a:p>
            <a:r>
              <a:rPr lang="en-US" sz="2000" dirty="0"/>
              <a:t>Single-phase simulation does not reflect brackish groundwater in the study area</a:t>
            </a:r>
          </a:p>
          <a:p>
            <a:endParaRPr lang="en-US" sz="2000" dirty="0"/>
          </a:p>
          <a:p>
            <a:r>
              <a:rPr lang="en-US" sz="2000" dirty="0"/>
              <a:t>Transient simulation</a:t>
            </a:r>
          </a:p>
          <a:p>
            <a:pPr lvl="1"/>
            <a:r>
              <a:rPr lang="en-US" sz="1600" dirty="0"/>
              <a:t>Which data points are available at time t = 0 (initial conditions)?</a:t>
            </a:r>
            <a:endParaRPr lang="en-US" sz="2000" dirty="0"/>
          </a:p>
          <a:p>
            <a:pPr lvl="1"/>
            <a:endParaRPr lang="en-US" sz="1600" dirty="0"/>
          </a:p>
        </p:txBody>
      </p:sp>
      <p:sp>
        <p:nvSpPr>
          <p:cNvPr id="4" name="Slide Number Placeholder 3"/>
          <p:cNvSpPr>
            <a:spLocks noGrp="1"/>
          </p:cNvSpPr>
          <p:nvPr>
            <p:ph type="sldNum" sz="quarter" idx="4"/>
          </p:nvPr>
        </p:nvSpPr>
        <p:spPr>
          <a:xfrm>
            <a:off x="6457950" y="6356350"/>
            <a:ext cx="2057400" cy="365125"/>
          </a:xfrm>
        </p:spPr>
        <p:txBody>
          <a:bodyPr/>
          <a:lstStyle/>
          <a:p>
            <a:fld id="{5DE0797D-B6FC-4197-8199-7FF68889BB19}" type="slidenum">
              <a:rPr lang="en-CA" smtClean="0"/>
              <a:t>19</a:t>
            </a:fld>
            <a:endParaRPr lang="en-CA" dirty="0"/>
          </a:p>
        </p:txBody>
      </p:sp>
    </p:spTree>
    <p:extLst>
      <p:ext uri="{BB962C8B-B14F-4D97-AF65-F5344CB8AC3E}">
        <p14:creationId xmlns:p14="http://schemas.microsoft.com/office/powerpoint/2010/main" val="2630971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Dr. Hartmut Holländer, P.Eng. (MB)</a:t>
            </a:r>
          </a:p>
        </p:txBody>
      </p:sp>
      <p:sp>
        <p:nvSpPr>
          <p:cNvPr id="3" name="Content Placeholder 2"/>
          <p:cNvSpPr>
            <a:spLocks noGrp="1"/>
          </p:cNvSpPr>
          <p:nvPr>
            <p:ph idx="1"/>
          </p:nvPr>
        </p:nvSpPr>
        <p:spPr>
          <a:xfrm>
            <a:off x="466724" y="1258888"/>
            <a:ext cx="8509325" cy="4652385"/>
          </a:xfrm>
        </p:spPr>
        <p:txBody>
          <a:bodyPr/>
          <a:lstStyle/>
          <a:p>
            <a:r>
              <a:rPr lang="en-US" sz="2000" dirty="0"/>
              <a:t>&gt;20 years of experience across Canada and internationally </a:t>
            </a:r>
          </a:p>
          <a:p>
            <a:r>
              <a:rPr lang="en-US" sz="2000" dirty="0"/>
              <a:t>2010-2012: regulatory authority (State Authority of Mining, Energy and Geology - </a:t>
            </a:r>
            <a:r>
              <a:rPr lang="en-US" sz="2000" dirty="0" err="1"/>
              <a:t>Landesamt</a:t>
            </a:r>
            <a:r>
              <a:rPr lang="en-US" sz="2000" dirty="0"/>
              <a:t> für </a:t>
            </a:r>
            <a:r>
              <a:rPr lang="en-US" sz="2000" dirty="0" err="1"/>
              <a:t>Bergbau</a:t>
            </a:r>
            <a:r>
              <a:rPr lang="en-US" sz="2000" dirty="0"/>
              <a:t>, </a:t>
            </a:r>
            <a:r>
              <a:rPr lang="en-US" sz="2000" dirty="0" err="1"/>
              <a:t>Energie</a:t>
            </a:r>
            <a:r>
              <a:rPr lang="en-US" sz="2000" dirty="0"/>
              <a:t> und </a:t>
            </a:r>
            <a:r>
              <a:rPr lang="en-US" sz="2000" dirty="0" err="1"/>
              <a:t>Geologie</a:t>
            </a:r>
            <a:r>
              <a:rPr lang="en-US" sz="2000" dirty="0"/>
              <a:t>, LBEG) Hanover, Germany</a:t>
            </a:r>
          </a:p>
          <a:p>
            <a:pPr lvl="1"/>
            <a:r>
              <a:rPr lang="en-US" sz="1600" dirty="0"/>
              <a:t>State-of-the-art of science and technology: authorized expert for the nuclear waste repository Asse II and research mine </a:t>
            </a:r>
            <a:r>
              <a:rPr lang="en-US" sz="1600" dirty="0" err="1"/>
              <a:t>Gorleben</a:t>
            </a:r>
            <a:r>
              <a:rPr lang="en-US" sz="1600" dirty="0"/>
              <a:t>, Germany (80%)</a:t>
            </a:r>
          </a:p>
          <a:p>
            <a:pPr lvl="1"/>
            <a:r>
              <a:rPr lang="en-US" sz="1600" dirty="0"/>
              <a:t>State-of-the-art (industry standard): numerical models in environmental proposals, i.e. groundwater withdrawal by waterworks and industry (20%)</a:t>
            </a:r>
          </a:p>
          <a:p>
            <a:r>
              <a:rPr lang="en-US" sz="2000" dirty="0"/>
              <a:t>2013-2022: University of Manitoba, Department of Civil Engineering, Groundwater Engineering (research assistant, Associate Professor, Professor)</a:t>
            </a:r>
          </a:p>
          <a:p>
            <a:r>
              <a:rPr lang="en-US" sz="2000" dirty="0"/>
              <a:t>2020- : </a:t>
            </a:r>
            <a:r>
              <a:rPr lang="en-US" sz="2000" dirty="0" err="1"/>
              <a:t>PorousTec</a:t>
            </a:r>
            <a:r>
              <a:rPr lang="en-US" sz="2000" dirty="0"/>
              <a:t> Ltd, Winnipeg, MB, Director</a:t>
            </a:r>
          </a:p>
          <a:p>
            <a:r>
              <a:rPr lang="en-US" sz="2000" dirty="0"/>
              <a:t>2022- : </a:t>
            </a:r>
            <a:r>
              <a:rPr lang="en-US" sz="2000" dirty="0" err="1"/>
              <a:t>Ingenieurgesellschaft</a:t>
            </a:r>
            <a:r>
              <a:rPr lang="en-US" sz="2000" dirty="0"/>
              <a:t> Dr. Schmidt </a:t>
            </a:r>
            <a:r>
              <a:rPr lang="en-US" sz="2000" dirty="0" err="1"/>
              <a:t>mbH</a:t>
            </a:r>
            <a:r>
              <a:rPr lang="en-US" sz="2000" dirty="0"/>
              <a:t>, Stade, Germany, CEO</a:t>
            </a:r>
          </a:p>
          <a:p>
            <a:endParaRPr lang="en-US" sz="2000" dirty="0"/>
          </a:p>
          <a:p>
            <a:endParaRPr lang="en-US" sz="2000" dirty="0"/>
          </a:p>
        </p:txBody>
      </p:sp>
      <p:sp>
        <p:nvSpPr>
          <p:cNvPr id="4" name="Slide Number Placeholder 3"/>
          <p:cNvSpPr>
            <a:spLocks noGrp="1"/>
          </p:cNvSpPr>
          <p:nvPr>
            <p:ph type="sldNum" sz="quarter" idx="4"/>
          </p:nvPr>
        </p:nvSpPr>
        <p:spPr>
          <a:xfrm>
            <a:off x="6457950" y="6356350"/>
            <a:ext cx="2057400" cy="365125"/>
          </a:xfrm>
        </p:spPr>
        <p:txBody>
          <a:bodyPr/>
          <a:lstStyle/>
          <a:p>
            <a:fld id="{5DE0797D-B6FC-4197-8199-7FF68889BB19}" type="slidenum">
              <a:rPr lang="en-CA" smtClean="0"/>
              <a:t>2</a:t>
            </a:fld>
            <a:endParaRPr lang="en-CA" dirty="0"/>
          </a:p>
        </p:txBody>
      </p:sp>
    </p:spTree>
    <p:extLst>
      <p:ext uri="{BB962C8B-B14F-4D97-AF65-F5344CB8AC3E}">
        <p14:creationId xmlns:p14="http://schemas.microsoft.com/office/powerpoint/2010/main" val="2134618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Groundwater Modeling</a:t>
            </a:r>
          </a:p>
        </p:txBody>
      </p:sp>
      <p:sp>
        <p:nvSpPr>
          <p:cNvPr id="3" name="Content Placeholder 2"/>
          <p:cNvSpPr>
            <a:spLocks noGrp="1"/>
          </p:cNvSpPr>
          <p:nvPr>
            <p:ph idx="1"/>
          </p:nvPr>
        </p:nvSpPr>
        <p:spPr>
          <a:xfrm>
            <a:off x="466724" y="1258888"/>
            <a:ext cx="8594149" cy="5281871"/>
          </a:xfrm>
        </p:spPr>
        <p:txBody>
          <a:bodyPr/>
          <a:lstStyle/>
          <a:p>
            <a:pPr marL="0" indent="0">
              <a:buNone/>
            </a:pPr>
            <a:r>
              <a:rPr lang="en-US" sz="2000" dirty="0"/>
              <a:t>What is a groundwater model? </a:t>
            </a:r>
          </a:p>
          <a:p>
            <a:pPr marL="0" indent="0">
              <a:buNone/>
            </a:pPr>
            <a:endParaRPr lang="en-US" sz="2000" dirty="0"/>
          </a:p>
          <a:p>
            <a:r>
              <a:rPr lang="en-US" sz="2000" dirty="0"/>
              <a:t>Simplified, schematic representations of a part of the hydrogeological system regarding to selected properties and processes for a groundwater body</a:t>
            </a:r>
          </a:p>
          <a:p>
            <a:r>
              <a:rPr lang="en-US" sz="2000" dirty="0"/>
              <a:t>Primarily used for hydrogeologic prediction and for understanding hydrogeologic processes </a:t>
            </a:r>
          </a:p>
          <a:p>
            <a:endParaRPr lang="en-US" sz="2000" dirty="0"/>
          </a:p>
          <a:p>
            <a:pPr marL="0" indent="0">
              <a:buNone/>
            </a:pPr>
            <a:r>
              <a:rPr lang="en-US" sz="2000" dirty="0"/>
              <a:t>Other uses:</a:t>
            </a:r>
          </a:p>
          <a:p>
            <a:r>
              <a:rPr lang="en-US" sz="2000" dirty="0"/>
              <a:t>Interpretation and synthesis of observed data</a:t>
            </a:r>
          </a:p>
          <a:p>
            <a:r>
              <a:rPr lang="en-US" sz="2000" dirty="0"/>
              <a:t>Calculating data for non-observed points (monitoring wells are expensive)</a:t>
            </a:r>
          </a:p>
          <a:p>
            <a:r>
              <a:rPr lang="en-US" sz="2000" dirty="0"/>
              <a:t>Hydraulic heads are observable, flux has to be calculated</a:t>
            </a:r>
          </a:p>
          <a:p>
            <a:r>
              <a:rPr lang="en-US" sz="2000" dirty="0"/>
              <a:t>Extrapolating/predicting future states</a:t>
            </a:r>
          </a:p>
          <a:p>
            <a:r>
              <a:rPr lang="en-US" sz="2000" dirty="0"/>
              <a:t>Calculating variants to pick the best solution </a:t>
            </a:r>
          </a:p>
          <a:p>
            <a:endParaRPr lang="en-US" sz="2000" dirty="0"/>
          </a:p>
          <a:p>
            <a:endParaRPr lang="en-US" sz="2000" dirty="0"/>
          </a:p>
        </p:txBody>
      </p:sp>
      <p:sp>
        <p:nvSpPr>
          <p:cNvPr id="4" name="Slide Number Placeholder 3"/>
          <p:cNvSpPr>
            <a:spLocks noGrp="1"/>
          </p:cNvSpPr>
          <p:nvPr>
            <p:ph type="sldNum" sz="quarter" idx="4"/>
          </p:nvPr>
        </p:nvSpPr>
        <p:spPr>
          <a:xfrm>
            <a:off x="6457950" y="6356350"/>
            <a:ext cx="2057400" cy="365125"/>
          </a:xfrm>
        </p:spPr>
        <p:txBody>
          <a:bodyPr/>
          <a:lstStyle/>
          <a:p>
            <a:fld id="{5DE0797D-B6FC-4197-8199-7FF68889BB19}" type="slidenum">
              <a:rPr lang="en-CA" smtClean="0"/>
              <a:t>20</a:t>
            </a:fld>
            <a:endParaRPr lang="en-CA" dirty="0"/>
          </a:p>
        </p:txBody>
      </p:sp>
    </p:spTree>
    <p:extLst>
      <p:ext uri="{BB962C8B-B14F-4D97-AF65-F5344CB8AC3E}">
        <p14:creationId xmlns:p14="http://schemas.microsoft.com/office/powerpoint/2010/main" val="336490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Numerical Groundwater Modeling (i) </a:t>
            </a:r>
          </a:p>
        </p:txBody>
      </p:sp>
      <p:sp>
        <p:nvSpPr>
          <p:cNvPr id="3" name="Content Placeholder 2"/>
          <p:cNvSpPr>
            <a:spLocks noGrp="1"/>
          </p:cNvSpPr>
          <p:nvPr>
            <p:ph idx="1"/>
          </p:nvPr>
        </p:nvSpPr>
        <p:spPr>
          <a:xfrm>
            <a:off x="466724" y="1258888"/>
            <a:ext cx="8509325" cy="5281871"/>
          </a:xfrm>
        </p:spPr>
        <p:txBody>
          <a:bodyPr/>
          <a:lstStyle/>
          <a:p>
            <a:pPr marL="0" indent="0">
              <a:buNone/>
            </a:pPr>
            <a:r>
              <a:rPr lang="en-US" sz="2000" dirty="0"/>
              <a:t>Objectives (HAFR): </a:t>
            </a:r>
          </a:p>
          <a:p>
            <a:pPr marL="0" indent="0">
              <a:buNone/>
            </a:pPr>
            <a:r>
              <a:rPr lang="en-US" sz="2000" dirty="0"/>
              <a:t>Evaluation of the potential for the project to impact</a:t>
            </a:r>
          </a:p>
          <a:p>
            <a:r>
              <a:rPr lang="en-US" sz="2000" dirty="0"/>
              <a:t>Groundwater quantity </a:t>
            </a:r>
          </a:p>
          <a:p>
            <a:r>
              <a:rPr lang="en-US" sz="2000" dirty="0"/>
              <a:t>Quality</a:t>
            </a:r>
          </a:p>
          <a:p>
            <a:r>
              <a:rPr lang="en-US" sz="2000" dirty="0"/>
              <a:t>Users of the surface and groundwater in the area</a:t>
            </a:r>
          </a:p>
          <a:p>
            <a:endParaRPr lang="en-US" sz="2000" dirty="0"/>
          </a:p>
          <a:p>
            <a:pPr marL="0" indent="0">
              <a:buNone/>
            </a:pPr>
            <a:r>
              <a:rPr lang="en-US" sz="2000" dirty="0"/>
              <a:t>Missing topics:</a:t>
            </a:r>
          </a:p>
          <a:p>
            <a:r>
              <a:rPr lang="en-US" sz="2000" dirty="0"/>
              <a:t>Details on evaluation criteria</a:t>
            </a:r>
          </a:p>
          <a:p>
            <a:r>
              <a:rPr lang="en-US" sz="2000" dirty="0"/>
              <a:t>Subsidence and potential pathways opening up through the limestone aquifer</a:t>
            </a:r>
            <a:endParaRPr lang="en-US" sz="1600" dirty="0"/>
          </a:p>
        </p:txBody>
      </p:sp>
      <p:sp>
        <p:nvSpPr>
          <p:cNvPr id="4" name="Slide Number Placeholder 3"/>
          <p:cNvSpPr>
            <a:spLocks noGrp="1"/>
          </p:cNvSpPr>
          <p:nvPr>
            <p:ph type="sldNum" sz="quarter" idx="4"/>
          </p:nvPr>
        </p:nvSpPr>
        <p:spPr>
          <a:xfrm>
            <a:off x="6457950" y="6356350"/>
            <a:ext cx="2057400" cy="365125"/>
          </a:xfrm>
        </p:spPr>
        <p:txBody>
          <a:bodyPr/>
          <a:lstStyle/>
          <a:p>
            <a:fld id="{5DE0797D-B6FC-4197-8199-7FF68889BB19}" type="slidenum">
              <a:rPr lang="en-CA" smtClean="0"/>
              <a:t>21</a:t>
            </a:fld>
            <a:endParaRPr lang="en-CA" dirty="0"/>
          </a:p>
        </p:txBody>
      </p:sp>
    </p:spTree>
    <p:extLst>
      <p:ext uri="{BB962C8B-B14F-4D97-AF65-F5344CB8AC3E}">
        <p14:creationId xmlns:p14="http://schemas.microsoft.com/office/powerpoint/2010/main" val="15806045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Numerical Groundwater Modeling (ii) </a:t>
            </a:r>
          </a:p>
        </p:txBody>
      </p:sp>
      <p:sp>
        <p:nvSpPr>
          <p:cNvPr id="3" name="Content Placeholder 2"/>
          <p:cNvSpPr>
            <a:spLocks noGrp="1"/>
          </p:cNvSpPr>
          <p:nvPr>
            <p:ph idx="1"/>
          </p:nvPr>
        </p:nvSpPr>
        <p:spPr>
          <a:xfrm>
            <a:off x="466724" y="1258888"/>
            <a:ext cx="8509325" cy="5281871"/>
          </a:xfrm>
        </p:spPr>
        <p:txBody>
          <a:bodyPr/>
          <a:lstStyle/>
          <a:p>
            <a:pPr marL="0" indent="0">
              <a:buNone/>
            </a:pPr>
            <a:r>
              <a:rPr lang="en-US" sz="2000" dirty="0"/>
              <a:t>Calibration process</a:t>
            </a:r>
          </a:p>
          <a:p>
            <a:r>
              <a:rPr lang="en-US" sz="2000" dirty="0"/>
              <a:t>Calibration: adjustment of the model by variation of  parameters within reasonable bounds</a:t>
            </a:r>
          </a:p>
          <a:p>
            <a:pPr lvl="1"/>
            <a:r>
              <a:rPr lang="en-US" sz="1600" dirty="0"/>
              <a:t>steady-state: groundwater measurements based on mixed dates</a:t>
            </a:r>
          </a:p>
          <a:p>
            <a:pPr lvl="1"/>
            <a:r>
              <a:rPr lang="en-US" sz="1600" dirty="0"/>
              <a:t>transient: aquifer test (total length of 7 days)</a:t>
            </a:r>
          </a:p>
          <a:p>
            <a:r>
              <a:rPr lang="en-US" sz="2000" dirty="0"/>
              <a:t>Validation: simulation of other test days or different time periods for testing of the ability to predict – </a:t>
            </a:r>
            <a:r>
              <a:rPr lang="en-US" sz="2000" u="sng" dirty="0"/>
              <a:t>not carried out</a:t>
            </a:r>
          </a:p>
          <a:p>
            <a:r>
              <a:rPr lang="en-US" sz="2000" dirty="0"/>
              <a:t>Sensitivity analysis: Identification of uncertainties by variation of the model parameter</a:t>
            </a:r>
          </a:p>
          <a:p>
            <a:endParaRPr lang="en-US" sz="2000" dirty="0"/>
          </a:p>
          <a:p>
            <a:pPr lvl="1"/>
            <a:endParaRPr lang="en-US" sz="1600" dirty="0"/>
          </a:p>
          <a:p>
            <a:pPr marL="457200" lvl="1" indent="0">
              <a:buNone/>
            </a:pPr>
            <a:endParaRPr lang="en-US" sz="1600" dirty="0"/>
          </a:p>
        </p:txBody>
      </p:sp>
      <p:sp>
        <p:nvSpPr>
          <p:cNvPr id="4" name="Slide Number Placeholder 3"/>
          <p:cNvSpPr>
            <a:spLocks noGrp="1"/>
          </p:cNvSpPr>
          <p:nvPr>
            <p:ph type="sldNum" sz="quarter" idx="4"/>
          </p:nvPr>
        </p:nvSpPr>
        <p:spPr>
          <a:xfrm>
            <a:off x="6457950" y="6356350"/>
            <a:ext cx="2057400" cy="365125"/>
          </a:xfrm>
        </p:spPr>
        <p:txBody>
          <a:bodyPr/>
          <a:lstStyle/>
          <a:p>
            <a:fld id="{5DE0797D-B6FC-4197-8199-7FF68889BB19}" type="slidenum">
              <a:rPr lang="en-CA" smtClean="0"/>
              <a:t>22</a:t>
            </a:fld>
            <a:endParaRPr lang="en-CA" dirty="0"/>
          </a:p>
        </p:txBody>
      </p:sp>
    </p:spTree>
    <p:extLst>
      <p:ext uri="{BB962C8B-B14F-4D97-AF65-F5344CB8AC3E}">
        <p14:creationId xmlns:p14="http://schemas.microsoft.com/office/powerpoint/2010/main" val="30740344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D0B48E59-186E-5EAB-F922-D43864B3F44C}"/>
              </a:ext>
            </a:extLst>
          </p:cNvPr>
          <p:cNvSpPr/>
          <p:nvPr/>
        </p:nvSpPr>
        <p:spPr bwMode="auto">
          <a:xfrm>
            <a:off x="0" y="5896598"/>
            <a:ext cx="9144000" cy="22673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
        <p:nvSpPr>
          <p:cNvPr id="2" name="Title 1">
            <a:extLst>
              <a:ext uri="{FF2B5EF4-FFF2-40B4-BE49-F238E27FC236}">
                <a16:creationId xmlns:a16="http://schemas.microsoft.com/office/drawing/2014/main" id="{D74E3345-8FF0-972D-E4F6-1825732B5797}"/>
              </a:ext>
            </a:extLst>
          </p:cNvPr>
          <p:cNvSpPr>
            <a:spLocks noGrp="1"/>
          </p:cNvSpPr>
          <p:nvPr>
            <p:ph type="title"/>
          </p:nvPr>
        </p:nvSpPr>
        <p:spPr/>
        <p:txBody>
          <a:bodyPr/>
          <a:lstStyle/>
          <a:p>
            <a:r>
              <a:rPr lang="en-US" dirty="0"/>
              <a:t>Risk of Oversimplified Models</a:t>
            </a:r>
          </a:p>
        </p:txBody>
      </p:sp>
      <p:sp>
        <p:nvSpPr>
          <p:cNvPr id="3" name="Content Placeholder 2">
            <a:extLst>
              <a:ext uri="{FF2B5EF4-FFF2-40B4-BE49-F238E27FC236}">
                <a16:creationId xmlns:a16="http://schemas.microsoft.com/office/drawing/2014/main" id="{898710D2-F922-45F2-3DDB-89625979FE24}"/>
              </a:ext>
            </a:extLst>
          </p:cNvPr>
          <p:cNvSpPr>
            <a:spLocks noGrp="1"/>
          </p:cNvSpPr>
          <p:nvPr>
            <p:ph idx="1"/>
          </p:nvPr>
        </p:nvSpPr>
        <p:spPr/>
        <p:txBody>
          <a:bodyPr/>
          <a:lstStyle/>
          <a:p>
            <a:pPr marL="0" indent="0">
              <a:buNone/>
            </a:pPr>
            <a:r>
              <a:rPr lang="en-US" sz="2000" dirty="0"/>
              <a:t>Equifinality</a:t>
            </a:r>
          </a:p>
          <a:p>
            <a:endParaRPr lang="en-US" dirty="0"/>
          </a:p>
        </p:txBody>
      </p:sp>
      <p:sp>
        <p:nvSpPr>
          <p:cNvPr id="4" name="Slide Number Placeholder 3">
            <a:extLst>
              <a:ext uri="{FF2B5EF4-FFF2-40B4-BE49-F238E27FC236}">
                <a16:creationId xmlns:a16="http://schemas.microsoft.com/office/drawing/2014/main" id="{6AFC5C19-43CB-F4D0-7BD3-B1046504B349}"/>
              </a:ext>
            </a:extLst>
          </p:cNvPr>
          <p:cNvSpPr>
            <a:spLocks noGrp="1"/>
          </p:cNvSpPr>
          <p:nvPr>
            <p:ph type="sldNum" sz="quarter" idx="4"/>
          </p:nvPr>
        </p:nvSpPr>
        <p:spPr/>
        <p:txBody>
          <a:bodyPr/>
          <a:lstStyle/>
          <a:p>
            <a:fld id="{5DE0797D-B6FC-4197-8199-7FF68889BB19}" type="slidenum">
              <a:rPr lang="en-CA" smtClean="0"/>
              <a:t>23</a:t>
            </a:fld>
            <a:endParaRPr lang="en-CA" dirty="0"/>
          </a:p>
        </p:txBody>
      </p:sp>
      <p:sp>
        <p:nvSpPr>
          <p:cNvPr id="16" name="Text Box 24">
            <a:extLst>
              <a:ext uri="{FF2B5EF4-FFF2-40B4-BE49-F238E27FC236}">
                <a16:creationId xmlns:a16="http://schemas.microsoft.com/office/drawing/2014/main" id="{7E86C4B9-E1FF-958B-C9DE-2B65E07EA6A9}"/>
              </a:ext>
            </a:extLst>
          </p:cNvPr>
          <p:cNvSpPr txBox="1">
            <a:spLocks noChangeArrowheads="1"/>
          </p:cNvSpPr>
          <p:nvPr/>
        </p:nvSpPr>
        <p:spPr bwMode="auto">
          <a:xfrm>
            <a:off x="466725" y="3705270"/>
            <a:ext cx="8454601" cy="707886"/>
          </a:xfrm>
          <a:prstGeom prst="rect">
            <a:avLst/>
          </a:prstGeom>
          <a:noFill/>
          <a:ln w="9525">
            <a:noFill/>
            <a:miter lim="800000"/>
            <a:headEnd/>
            <a:tailEnd/>
          </a:ln>
          <a:effectLst/>
        </p:spPr>
        <p:txBody>
          <a:bodyPr wrap="square">
            <a:spAutoFit/>
          </a:bodyPr>
          <a:lstStyle/>
          <a:p>
            <a:pPr>
              <a:spcBef>
                <a:spcPct val="0"/>
              </a:spcBef>
            </a:pPr>
            <a:r>
              <a:rPr lang="en-CA" sz="2000" dirty="0">
                <a:solidFill>
                  <a:schemeClr val="tx1"/>
                </a:solidFill>
                <a:latin typeface="+mj-lt"/>
              </a:rPr>
              <a:t>If system parameters are underrepresented, a large </a:t>
            </a:r>
            <a:r>
              <a:rPr lang="en-CA" sz="2000" dirty="0">
                <a:latin typeface="+mj-lt"/>
              </a:rPr>
              <a:t>number</a:t>
            </a:r>
            <a:r>
              <a:rPr lang="en-CA" sz="2000" dirty="0">
                <a:solidFill>
                  <a:schemeClr val="tx1"/>
                </a:solidFill>
                <a:latin typeface="+mj-lt"/>
              </a:rPr>
              <a:t> of solutions is possible, e.g.,</a:t>
            </a:r>
          </a:p>
        </p:txBody>
      </p:sp>
      <p:grpSp>
        <p:nvGrpSpPr>
          <p:cNvPr id="32" name="Group 31">
            <a:extLst>
              <a:ext uri="{FF2B5EF4-FFF2-40B4-BE49-F238E27FC236}">
                <a16:creationId xmlns:a16="http://schemas.microsoft.com/office/drawing/2014/main" id="{090F1D1B-9934-351D-5AB4-C2795C9FF8FD}"/>
              </a:ext>
            </a:extLst>
          </p:cNvPr>
          <p:cNvGrpSpPr/>
          <p:nvPr/>
        </p:nvGrpSpPr>
        <p:grpSpPr>
          <a:xfrm>
            <a:off x="326443" y="1767041"/>
            <a:ext cx="5238045" cy="1710357"/>
            <a:chOff x="326443" y="1767041"/>
            <a:chExt cx="5238045" cy="1710357"/>
          </a:xfrm>
        </p:grpSpPr>
        <p:grpSp>
          <p:nvGrpSpPr>
            <p:cNvPr id="7" name="Group 15">
              <a:extLst>
                <a:ext uri="{FF2B5EF4-FFF2-40B4-BE49-F238E27FC236}">
                  <a16:creationId xmlns:a16="http://schemas.microsoft.com/office/drawing/2014/main" id="{DB067D9E-4768-E3E6-74EE-45CA6774D0AB}"/>
                </a:ext>
              </a:extLst>
            </p:cNvPr>
            <p:cNvGrpSpPr>
              <a:grpSpLocks/>
            </p:cNvGrpSpPr>
            <p:nvPr/>
          </p:nvGrpSpPr>
          <p:grpSpPr bwMode="auto">
            <a:xfrm>
              <a:off x="326443" y="2197681"/>
              <a:ext cx="4770870" cy="1279717"/>
              <a:chOff x="2562" y="1181"/>
              <a:chExt cx="1996" cy="571"/>
            </a:xfrm>
          </p:grpSpPr>
          <p:sp>
            <p:nvSpPr>
              <p:cNvPr id="8" name="Rectangle 16">
                <a:extLst>
                  <a:ext uri="{FF2B5EF4-FFF2-40B4-BE49-F238E27FC236}">
                    <a16:creationId xmlns:a16="http://schemas.microsoft.com/office/drawing/2014/main" id="{02BBC293-F1F5-C77F-8C62-472DBB1907F7}"/>
                  </a:ext>
                </a:extLst>
              </p:cNvPr>
              <p:cNvSpPr>
                <a:spLocks noChangeArrowheads="1"/>
              </p:cNvSpPr>
              <p:nvPr/>
            </p:nvSpPr>
            <p:spPr bwMode="auto">
              <a:xfrm>
                <a:off x="4014" y="1181"/>
                <a:ext cx="544" cy="72"/>
              </a:xfrm>
              <a:prstGeom prst="rect">
                <a:avLst/>
              </a:prstGeom>
              <a:solidFill>
                <a:schemeClr val="accent2"/>
              </a:solidFill>
              <a:ln w="9525">
                <a:solidFill>
                  <a:schemeClr val="tx1"/>
                </a:solidFill>
                <a:miter lim="800000"/>
                <a:headEnd/>
                <a:tailEnd/>
              </a:ln>
              <a:effectLst/>
            </p:spPr>
            <p:txBody>
              <a:bodyPr wrap="none" anchor="ctr"/>
              <a:lstStyle/>
              <a:p>
                <a:endParaRPr lang="en-CA" dirty="0"/>
              </a:p>
            </p:txBody>
          </p:sp>
          <p:sp>
            <p:nvSpPr>
              <p:cNvPr id="9" name="Rectangle 17">
                <a:extLst>
                  <a:ext uri="{FF2B5EF4-FFF2-40B4-BE49-F238E27FC236}">
                    <a16:creationId xmlns:a16="http://schemas.microsoft.com/office/drawing/2014/main" id="{517F0ECF-8559-0E68-71A0-F1A645DF93B5}"/>
                  </a:ext>
                </a:extLst>
              </p:cNvPr>
              <p:cNvSpPr>
                <a:spLocks noChangeArrowheads="1"/>
              </p:cNvSpPr>
              <p:nvPr/>
            </p:nvSpPr>
            <p:spPr bwMode="auto">
              <a:xfrm>
                <a:off x="2699" y="1253"/>
                <a:ext cx="1617" cy="227"/>
              </a:xfrm>
              <a:prstGeom prst="rect">
                <a:avLst/>
              </a:prstGeom>
              <a:solidFill>
                <a:srgbClr val="CC6600"/>
              </a:solidFill>
              <a:ln w="9525">
                <a:noFill/>
                <a:miter lim="800000"/>
                <a:headEnd/>
                <a:tailEnd/>
              </a:ln>
              <a:effectLst/>
            </p:spPr>
            <p:txBody>
              <a:bodyPr wrap="none" anchor="ctr"/>
              <a:lstStyle/>
              <a:p>
                <a:endParaRPr lang="en-CA" dirty="0"/>
              </a:p>
            </p:txBody>
          </p:sp>
          <p:sp>
            <p:nvSpPr>
              <p:cNvPr id="10" name="Rectangle 18">
                <a:extLst>
                  <a:ext uri="{FF2B5EF4-FFF2-40B4-BE49-F238E27FC236}">
                    <a16:creationId xmlns:a16="http://schemas.microsoft.com/office/drawing/2014/main" id="{C235C43B-6F49-EA30-5D4C-EAE6DC1CC418}"/>
                  </a:ext>
                </a:extLst>
              </p:cNvPr>
              <p:cNvSpPr>
                <a:spLocks noChangeArrowheads="1"/>
              </p:cNvSpPr>
              <p:nvPr/>
            </p:nvSpPr>
            <p:spPr bwMode="auto">
              <a:xfrm>
                <a:off x="2699" y="1480"/>
                <a:ext cx="1859" cy="272"/>
              </a:xfrm>
              <a:prstGeom prst="rect">
                <a:avLst/>
              </a:prstGeom>
              <a:solidFill>
                <a:srgbClr val="FFFF00"/>
              </a:solidFill>
              <a:ln w="9525">
                <a:noFill/>
                <a:miter lim="800000"/>
                <a:headEnd/>
                <a:tailEnd/>
              </a:ln>
              <a:effectLst/>
            </p:spPr>
            <p:txBody>
              <a:bodyPr wrap="none" anchor="ctr"/>
              <a:lstStyle/>
              <a:p>
                <a:endParaRPr lang="en-CA" dirty="0"/>
              </a:p>
            </p:txBody>
          </p:sp>
          <p:sp>
            <p:nvSpPr>
              <p:cNvPr id="11" name="AutoShape 19">
                <a:extLst>
                  <a:ext uri="{FF2B5EF4-FFF2-40B4-BE49-F238E27FC236}">
                    <a16:creationId xmlns:a16="http://schemas.microsoft.com/office/drawing/2014/main" id="{ED6DEE7F-1373-BE8F-07BA-D47F5C9A393E}"/>
                  </a:ext>
                </a:extLst>
              </p:cNvPr>
              <p:cNvSpPr>
                <a:spLocks noChangeArrowheads="1"/>
              </p:cNvSpPr>
              <p:nvPr/>
            </p:nvSpPr>
            <p:spPr bwMode="auto">
              <a:xfrm>
                <a:off x="2562" y="1253"/>
                <a:ext cx="227" cy="499"/>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B0F0"/>
              </a:solidFill>
              <a:ln w="9525">
                <a:solidFill>
                  <a:schemeClr val="tx1"/>
                </a:solidFill>
                <a:miter lim="800000"/>
                <a:headEnd/>
                <a:tailEnd/>
              </a:ln>
              <a:effectLst/>
            </p:spPr>
            <p:txBody>
              <a:bodyPr wrap="none" anchor="ctr"/>
              <a:lstStyle/>
              <a:p>
                <a:pPr algn="ctr" eaLnBrk="1" hangingPunct="1">
                  <a:spcBef>
                    <a:spcPct val="0"/>
                  </a:spcBef>
                  <a:buClrTx/>
                  <a:buSzTx/>
                  <a:buFontTx/>
                  <a:buNone/>
                </a:pPr>
                <a:endParaRPr lang="en-CA" dirty="0">
                  <a:solidFill>
                    <a:schemeClr val="accent2"/>
                  </a:solidFill>
                </a:endParaRPr>
              </a:p>
            </p:txBody>
          </p:sp>
          <p:sp>
            <p:nvSpPr>
              <p:cNvPr id="14" name="Text Box 22">
                <a:extLst>
                  <a:ext uri="{FF2B5EF4-FFF2-40B4-BE49-F238E27FC236}">
                    <a16:creationId xmlns:a16="http://schemas.microsoft.com/office/drawing/2014/main" id="{EB3FB237-C8DE-662F-0968-8BC447BE2BBD}"/>
                  </a:ext>
                </a:extLst>
              </p:cNvPr>
              <p:cNvSpPr txBox="1">
                <a:spLocks noChangeArrowheads="1"/>
              </p:cNvSpPr>
              <p:nvPr/>
            </p:nvSpPr>
            <p:spPr bwMode="auto">
              <a:xfrm>
                <a:off x="3148" y="1261"/>
                <a:ext cx="859" cy="206"/>
              </a:xfrm>
              <a:prstGeom prst="rect">
                <a:avLst/>
              </a:prstGeom>
              <a:noFill/>
              <a:ln w="9525">
                <a:noFill/>
                <a:miter lim="800000"/>
                <a:headEnd/>
                <a:tailEnd/>
              </a:ln>
              <a:effectLst/>
            </p:spPr>
            <p:txBody>
              <a:bodyPr wrap="none">
                <a:spAutoFit/>
              </a:bodyPr>
              <a:lstStyle/>
              <a:p>
                <a:pPr eaLnBrk="1" hangingPunct="1">
                  <a:spcBef>
                    <a:spcPct val="0"/>
                  </a:spcBef>
                  <a:buClrTx/>
                  <a:buSzTx/>
                  <a:buFontTx/>
                  <a:buNone/>
                </a:pPr>
                <a:r>
                  <a:rPr lang="en-CA" dirty="0">
                    <a:solidFill>
                      <a:schemeClr val="tx1"/>
                    </a:solidFill>
                    <a:latin typeface="+mj-lt"/>
                  </a:rPr>
                  <a:t>K</a:t>
                </a:r>
                <a:r>
                  <a:rPr lang="en-CA" baseline="-25000" dirty="0">
                    <a:solidFill>
                      <a:schemeClr val="tx1"/>
                    </a:solidFill>
                    <a:latin typeface="+mj-lt"/>
                  </a:rPr>
                  <a:t>1</a:t>
                </a:r>
                <a:r>
                  <a:rPr lang="en-CA" dirty="0">
                    <a:solidFill>
                      <a:schemeClr val="tx1"/>
                    </a:solidFill>
                    <a:latin typeface="+mj-lt"/>
                  </a:rPr>
                  <a:t> = 8x10</a:t>
                </a:r>
                <a:r>
                  <a:rPr lang="en-CA" baseline="30000" dirty="0">
                    <a:solidFill>
                      <a:schemeClr val="tx1"/>
                    </a:solidFill>
                    <a:latin typeface="+mj-lt"/>
                  </a:rPr>
                  <a:t>-5</a:t>
                </a:r>
                <a:r>
                  <a:rPr lang="en-CA" dirty="0">
                    <a:solidFill>
                      <a:schemeClr val="tx1"/>
                    </a:solidFill>
                    <a:latin typeface="+mj-lt"/>
                  </a:rPr>
                  <a:t> m/s</a:t>
                </a:r>
              </a:p>
            </p:txBody>
          </p:sp>
          <p:sp>
            <p:nvSpPr>
              <p:cNvPr id="15" name="Text Box 23">
                <a:extLst>
                  <a:ext uri="{FF2B5EF4-FFF2-40B4-BE49-F238E27FC236}">
                    <a16:creationId xmlns:a16="http://schemas.microsoft.com/office/drawing/2014/main" id="{4331D9CB-5031-9ACE-1088-A8B87B0CA44D}"/>
                  </a:ext>
                </a:extLst>
              </p:cNvPr>
              <p:cNvSpPr txBox="1">
                <a:spLocks noChangeArrowheads="1"/>
              </p:cNvSpPr>
              <p:nvPr/>
            </p:nvSpPr>
            <p:spPr bwMode="auto">
              <a:xfrm>
                <a:off x="3146" y="1523"/>
                <a:ext cx="859" cy="206"/>
              </a:xfrm>
              <a:prstGeom prst="rect">
                <a:avLst/>
              </a:prstGeom>
              <a:noFill/>
              <a:ln w="9525">
                <a:noFill/>
                <a:miter lim="800000"/>
                <a:headEnd/>
                <a:tailEnd/>
              </a:ln>
              <a:effectLst/>
            </p:spPr>
            <p:txBody>
              <a:bodyPr wrap="none">
                <a:spAutoFit/>
              </a:bodyPr>
              <a:lstStyle/>
              <a:p>
                <a:pPr eaLnBrk="1" hangingPunct="1">
                  <a:spcBef>
                    <a:spcPct val="0"/>
                  </a:spcBef>
                  <a:buClrTx/>
                  <a:buSzTx/>
                  <a:buFontTx/>
                  <a:buNone/>
                </a:pPr>
                <a:r>
                  <a:rPr lang="en-CA" dirty="0">
                    <a:solidFill>
                      <a:schemeClr val="tx1"/>
                    </a:solidFill>
                    <a:latin typeface="+mj-lt"/>
                  </a:rPr>
                  <a:t>K</a:t>
                </a:r>
                <a:r>
                  <a:rPr lang="en-CA" baseline="-25000" dirty="0">
                    <a:solidFill>
                      <a:schemeClr val="tx1"/>
                    </a:solidFill>
                    <a:latin typeface="+mj-lt"/>
                  </a:rPr>
                  <a:t>2</a:t>
                </a:r>
                <a:r>
                  <a:rPr lang="en-CA" dirty="0">
                    <a:solidFill>
                      <a:schemeClr val="tx1"/>
                    </a:solidFill>
                    <a:latin typeface="+mj-lt"/>
                  </a:rPr>
                  <a:t> = 2x10</a:t>
                </a:r>
                <a:r>
                  <a:rPr lang="en-CA" baseline="30000" dirty="0">
                    <a:solidFill>
                      <a:schemeClr val="tx1"/>
                    </a:solidFill>
                    <a:latin typeface="+mj-lt"/>
                  </a:rPr>
                  <a:t>-4</a:t>
                </a:r>
                <a:r>
                  <a:rPr lang="en-CA" dirty="0">
                    <a:solidFill>
                      <a:schemeClr val="tx1"/>
                    </a:solidFill>
                    <a:latin typeface="+mj-lt"/>
                  </a:rPr>
                  <a:t> m/s</a:t>
                </a:r>
              </a:p>
            </p:txBody>
          </p:sp>
        </p:grpSp>
        <p:sp>
          <p:nvSpPr>
            <p:cNvPr id="18" name="Rectangle 17">
              <a:extLst>
                <a:ext uri="{FF2B5EF4-FFF2-40B4-BE49-F238E27FC236}">
                  <a16:creationId xmlns:a16="http://schemas.microsoft.com/office/drawing/2014/main" id="{1EF538E8-6DA2-85EE-2C9B-E5C968FD5BFE}"/>
                </a:ext>
              </a:extLst>
            </p:cNvPr>
            <p:cNvSpPr>
              <a:spLocks noChangeArrowheads="1"/>
            </p:cNvSpPr>
            <p:nvPr/>
          </p:nvSpPr>
          <p:spPr bwMode="auto">
            <a:xfrm flipH="1">
              <a:off x="4518880" y="2358777"/>
              <a:ext cx="578431" cy="508749"/>
            </a:xfrm>
            <a:prstGeom prst="rect">
              <a:avLst/>
            </a:prstGeom>
            <a:solidFill>
              <a:srgbClr val="FFFF00"/>
            </a:solidFill>
            <a:ln w="9525">
              <a:noFill/>
              <a:miter lim="800000"/>
              <a:headEnd/>
              <a:tailEnd/>
            </a:ln>
            <a:effectLst/>
          </p:spPr>
          <p:txBody>
            <a:bodyPr wrap="none" anchor="ctr"/>
            <a:lstStyle/>
            <a:p>
              <a:endParaRPr lang="en-CA" dirty="0">
                <a:highlight>
                  <a:srgbClr val="FFFF00"/>
                </a:highlight>
              </a:endParaRPr>
            </a:p>
          </p:txBody>
        </p:sp>
        <p:sp>
          <p:nvSpPr>
            <p:cNvPr id="19" name="TextBox 18">
              <a:extLst>
                <a:ext uri="{FF2B5EF4-FFF2-40B4-BE49-F238E27FC236}">
                  <a16:creationId xmlns:a16="http://schemas.microsoft.com/office/drawing/2014/main" id="{9AEFD90D-8141-D2A7-161D-C983C031EEFD}"/>
                </a:ext>
              </a:extLst>
            </p:cNvPr>
            <p:cNvSpPr txBox="1"/>
            <p:nvPr/>
          </p:nvSpPr>
          <p:spPr>
            <a:xfrm>
              <a:off x="3473274" y="1767041"/>
              <a:ext cx="2091214" cy="369332"/>
            </a:xfrm>
            <a:prstGeom prst="rect">
              <a:avLst/>
            </a:prstGeom>
            <a:noFill/>
          </p:spPr>
          <p:txBody>
            <a:bodyPr wrap="none" rtlCol="0">
              <a:spAutoFit/>
            </a:bodyPr>
            <a:lstStyle/>
            <a:p>
              <a:r>
                <a:rPr lang="en-US" sz="1800" dirty="0">
                  <a:latin typeface="+mj-lt"/>
                </a:rPr>
                <a:t>recharge: 200 mm/a</a:t>
              </a:r>
            </a:p>
          </p:txBody>
        </p:sp>
      </p:grpSp>
      <p:grpSp>
        <p:nvGrpSpPr>
          <p:cNvPr id="20" name="Group 3">
            <a:extLst>
              <a:ext uri="{FF2B5EF4-FFF2-40B4-BE49-F238E27FC236}">
                <a16:creationId xmlns:a16="http://schemas.microsoft.com/office/drawing/2014/main" id="{B437D730-67A5-FF4E-F992-3284532CAD0D}"/>
              </a:ext>
            </a:extLst>
          </p:cNvPr>
          <p:cNvGrpSpPr>
            <a:grpSpLocks/>
          </p:cNvGrpSpPr>
          <p:nvPr/>
        </p:nvGrpSpPr>
        <p:grpSpPr bwMode="auto">
          <a:xfrm>
            <a:off x="5703167" y="857795"/>
            <a:ext cx="3373436" cy="2940051"/>
            <a:chOff x="249" y="1558"/>
            <a:chExt cx="2125" cy="1852"/>
          </a:xfrm>
        </p:grpSpPr>
        <p:grpSp>
          <p:nvGrpSpPr>
            <p:cNvPr id="21" name="Group 4">
              <a:extLst>
                <a:ext uri="{FF2B5EF4-FFF2-40B4-BE49-F238E27FC236}">
                  <a16:creationId xmlns:a16="http://schemas.microsoft.com/office/drawing/2014/main" id="{CD0C71B0-BABE-981C-F887-61DB0737553D}"/>
                </a:ext>
              </a:extLst>
            </p:cNvPr>
            <p:cNvGrpSpPr>
              <a:grpSpLocks/>
            </p:cNvGrpSpPr>
            <p:nvPr/>
          </p:nvGrpSpPr>
          <p:grpSpPr bwMode="auto">
            <a:xfrm>
              <a:off x="476" y="1797"/>
              <a:ext cx="1588" cy="1406"/>
              <a:chOff x="476" y="527"/>
              <a:chExt cx="1588" cy="1406"/>
            </a:xfrm>
          </p:grpSpPr>
          <p:sp>
            <p:nvSpPr>
              <p:cNvPr id="30" name="Line 5">
                <a:extLst>
                  <a:ext uri="{FF2B5EF4-FFF2-40B4-BE49-F238E27FC236}">
                    <a16:creationId xmlns:a16="http://schemas.microsoft.com/office/drawing/2014/main" id="{42EE869A-374C-FA00-56FF-51AB92F33C34}"/>
                  </a:ext>
                </a:extLst>
              </p:cNvPr>
              <p:cNvSpPr>
                <a:spLocks noChangeShapeType="1"/>
              </p:cNvSpPr>
              <p:nvPr/>
            </p:nvSpPr>
            <p:spPr bwMode="auto">
              <a:xfrm flipV="1">
                <a:off x="476" y="527"/>
                <a:ext cx="0" cy="1406"/>
              </a:xfrm>
              <a:prstGeom prst="line">
                <a:avLst/>
              </a:prstGeom>
              <a:noFill/>
              <a:ln w="19050">
                <a:solidFill>
                  <a:schemeClr val="tx1"/>
                </a:solidFill>
                <a:round/>
                <a:headEnd/>
                <a:tailEnd type="triangle" w="med" len="med"/>
              </a:ln>
              <a:effectLst/>
            </p:spPr>
            <p:txBody>
              <a:bodyPr/>
              <a:lstStyle/>
              <a:p>
                <a:endParaRPr lang="en-CA" dirty="0"/>
              </a:p>
            </p:txBody>
          </p:sp>
          <p:sp>
            <p:nvSpPr>
              <p:cNvPr id="31" name="Line 6">
                <a:extLst>
                  <a:ext uri="{FF2B5EF4-FFF2-40B4-BE49-F238E27FC236}">
                    <a16:creationId xmlns:a16="http://schemas.microsoft.com/office/drawing/2014/main" id="{73F89A06-11F2-A281-1BF7-0B3121FDE7BA}"/>
                  </a:ext>
                </a:extLst>
              </p:cNvPr>
              <p:cNvSpPr>
                <a:spLocks noChangeShapeType="1"/>
              </p:cNvSpPr>
              <p:nvPr/>
            </p:nvSpPr>
            <p:spPr bwMode="auto">
              <a:xfrm>
                <a:off x="476" y="1933"/>
                <a:ext cx="1588" cy="0"/>
              </a:xfrm>
              <a:prstGeom prst="line">
                <a:avLst/>
              </a:prstGeom>
              <a:noFill/>
              <a:ln w="19050">
                <a:solidFill>
                  <a:schemeClr val="tx1"/>
                </a:solidFill>
                <a:round/>
                <a:headEnd/>
                <a:tailEnd type="triangle" w="med" len="med"/>
              </a:ln>
              <a:effectLst/>
            </p:spPr>
            <p:txBody>
              <a:bodyPr/>
              <a:lstStyle/>
              <a:p>
                <a:endParaRPr lang="en-CA" dirty="0"/>
              </a:p>
            </p:txBody>
          </p:sp>
        </p:grpSp>
        <p:sp>
          <p:nvSpPr>
            <p:cNvPr id="22" name="Line 7">
              <a:extLst>
                <a:ext uri="{FF2B5EF4-FFF2-40B4-BE49-F238E27FC236}">
                  <a16:creationId xmlns:a16="http://schemas.microsoft.com/office/drawing/2014/main" id="{EBDDB7B5-8196-FDBE-8577-F0943024DCB5}"/>
                </a:ext>
              </a:extLst>
            </p:cNvPr>
            <p:cNvSpPr>
              <a:spLocks noChangeShapeType="1"/>
            </p:cNvSpPr>
            <p:nvPr/>
          </p:nvSpPr>
          <p:spPr bwMode="auto">
            <a:xfrm flipV="1">
              <a:off x="476" y="1979"/>
              <a:ext cx="1225" cy="1224"/>
            </a:xfrm>
            <a:prstGeom prst="line">
              <a:avLst/>
            </a:prstGeom>
            <a:noFill/>
            <a:ln w="19050">
              <a:solidFill>
                <a:schemeClr val="tx1"/>
              </a:solidFill>
              <a:round/>
              <a:headEnd/>
              <a:tailEnd/>
            </a:ln>
            <a:effectLst/>
          </p:spPr>
          <p:txBody>
            <a:bodyPr/>
            <a:lstStyle/>
            <a:p>
              <a:endParaRPr lang="en-CA" dirty="0"/>
            </a:p>
          </p:txBody>
        </p:sp>
        <p:sp>
          <p:nvSpPr>
            <p:cNvPr id="23" name="Oval 8">
              <a:extLst>
                <a:ext uri="{FF2B5EF4-FFF2-40B4-BE49-F238E27FC236}">
                  <a16:creationId xmlns:a16="http://schemas.microsoft.com/office/drawing/2014/main" id="{017994E5-CD44-D295-F6E2-54F1E458070B}"/>
                </a:ext>
              </a:extLst>
            </p:cNvPr>
            <p:cNvSpPr>
              <a:spLocks noChangeArrowheads="1"/>
            </p:cNvSpPr>
            <p:nvPr/>
          </p:nvSpPr>
          <p:spPr bwMode="auto">
            <a:xfrm>
              <a:off x="748" y="2976"/>
              <a:ext cx="45" cy="46"/>
            </a:xfrm>
            <a:prstGeom prst="ellipse">
              <a:avLst/>
            </a:prstGeom>
            <a:solidFill>
              <a:schemeClr val="accent1"/>
            </a:solidFill>
            <a:ln w="9525">
              <a:solidFill>
                <a:schemeClr val="tx1"/>
              </a:solidFill>
              <a:round/>
              <a:headEnd/>
              <a:tailEnd/>
            </a:ln>
            <a:effectLst/>
          </p:spPr>
          <p:txBody>
            <a:bodyPr wrap="none" anchor="ctr"/>
            <a:lstStyle/>
            <a:p>
              <a:endParaRPr lang="en-CA" dirty="0"/>
            </a:p>
          </p:txBody>
        </p:sp>
        <p:sp>
          <p:nvSpPr>
            <p:cNvPr id="24" name="Oval 9">
              <a:extLst>
                <a:ext uri="{FF2B5EF4-FFF2-40B4-BE49-F238E27FC236}">
                  <a16:creationId xmlns:a16="http://schemas.microsoft.com/office/drawing/2014/main" id="{D481473E-E094-AC33-E80D-A10E0BE3C22A}"/>
                </a:ext>
              </a:extLst>
            </p:cNvPr>
            <p:cNvSpPr>
              <a:spLocks noChangeArrowheads="1"/>
            </p:cNvSpPr>
            <p:nvPr/>
          </p:nvSpPr>
          <p:spPr bwMode="auto">
            <a:xfrm>
              <a:off x="839" y="2659"/>
              <a:ext cx="45" cy="46"/>
            </a:xfrm>
            <a:prstGeom prst="ellipse">
              <a:avLst/>
            </a:prstGeom>
            <a:solidFill>
              <a:schemeClr val="accent1"/>
            </a:solidFill>
            <a:ln w="9525">
              <a:solidFill>
                <a:schemeClr val="tx1"/>
              </a:solidFill>
              <a:round/>
              <a:headEnd/>
              <a:tailEnd/>
            </a:ln>
            <a:effectLst/>
          </p:spPr>
          <p:txBody>
            <a:bodyPr wrap="none" anchor="ctr"/>
            <a:lstStyle/>
            <a:p>
              <a:endParaRPr lang="en-CA" dirty="0"/>
            </a:p>
          </p:txBody>
        </p:sp>
        <p:sp>
          <p:nvSpPr>
            <p:cNvPr id="25" name="Oval 10">
              <a:extLst>
                <a:ext uri="{FF2B5EF4-FFF2-40B4-BE49-F238E27FC236}">
                  <a16:creationId xmlns:a16="http://schemas.microsoft.com/office/drawing/2014/main" id="{A10368D2-5C42-276C-13CC-C8E46FF2EA12}"/>
                </a:ext>
              </a:extLst>
            </p:cNvPr>
            <p:cNvSpPr>
              <a:spLocks noChangeArrowheads="1"/>
            </p:cNvSpPr>
            <p:nvPr/>
          </p:nvSpPr>
          <p:spPr bwMode="auto">
            <a:xfrm>
              <a:off x="1066" y="2568"/>
              <a:ext cx="45" cy="46"/>
            </a:xfrm>
            <a:prstGeom prst="ellipse">
              <a:avLst/>
            </a:prstGeom>
            <a:solidFill>
              <a:schemeClr val="accent1"/>
            </a:solidFill>
            <a:ln w="9525">
              <a:solidFill>
                <a:schemeClr val="tx1"/>
              </a:solidFill>
              <a:round/>
              <a:headEnd/>
              <a:tailEnd/>
            </a:ln>
            <a:effectLst/>
          </p:spPr>
          <p:txBody>
            <a:bodyPr wrap="none" anchor="ctr"/>
            <a:lstStyle/>
            <a:p>
              <a:endParaRPr lang="en-CA" dirty="0"/>
            </a:p>
          </p:txBody>
        </p:sp>
        <p:sp>
          <p:nvSpPr>
            <p:cNvPr id="26" name="Oval 11">
              <a:extLst>
                <a:ext uri="{FF2B5EF4-FFF2-40B4-BE49-F238E27FC236}">
                  <a16:creationId xmlns:a16="http://schemas.microsoft.com/office/drawing/2014/main" id="{4A370C98-BE37-07F2-9112-A30D5786B744}"/>
                </a:ext>
              </a:extLst>
            </p:cNvPr>
            <p:cNvSpPr>
              <a:spLocks noChangeArrowheads="1"/>
            </p:cNvSpPr>
            <p:nvPr/>
          </p:nvSpPr>
          <p:spPr bwMode="auto">
            <a:xfrm>
              <a:off x="1202" y="2341"/>
              <a:ext cx="45" cy="46"/>
            </a:xfrm>
            <a:prstGeom prst="ellipse">
              <a:avLst/>
            </a:prstGeom>
            <a:solidFill>
              <a:schemeClr val="accent1"/>
            </a:solidFill>
            <a:ln w="9525">
              <a:solidFill>
                <a:schemeClr val="tx1"/>
              </a:solidFill>
              <a:round/>
              <a:headEnd/>
              <a:tailEnd/>
            </a:ln>
            <a:effectLst/>
          </p:spPr>
          <p:txBody>
            <a:bodyPr wrap="none" anchor="ctr"/>
            <a:lstStyle/>
            <a:p>
              <a:endParaRPr lang="en-CA" dirty="0"/>
            </a:p>
          </p:txBody>
        </p:sp>
        <p:sp>
          <p:nvSpPr>
            <p:cNvPr id="27" name="Oval 12">
              <a:extLst>
                <a:ext uri="{FF2B5EF4-FFF2-40B4-BE49-F238E27FC236}">
                  <a16:creationId xmlns:a16="http://schemas.microsoft.com/office/drawing/2014/main" id="{E96F2E3B-7EE9-3F7E-A87D-BE0572A5700B}"/>
                </a:ext>
              </a:extLst>
            </p:cNvPr>
            <p:cNvSpPr>
              <a:spLocks noChangeArrowheads="1"/>
            </p:cNvSpPr>
            <p:nvPr/>
          </p:nvSpPr>
          <p:spPr bwMode="auto">
            <a:xfrm>
              <a:off x="1429" y="2160"/>
              <a:ext cx="45" cy="46"/>
            </a:xfrm>
            <a:prstGeom prst="ellipse">
              <a:avLst/>
            </a:prstGeom>
            <a:solidFill>
              <a:schemeClr val="accent1"/>
            </a:solidFill>
            <a:ln w="9525">
              <a:solidFill>
                <a:schemeClr val="tx1"/>
              </a:solidFill>
              <a:round/>
              <a:headEnd/>
              <a:tailEnd/>
            </a:ln>
            <a:effectLst/>
          </p:spPr>
          <p:txBody>
            <a:bodyPr wrap="none" anchor="ctr"/>
            <a:lstStyle/>
            <a:p>
              <a:endParaRPr lang="en-CA" dirty="0"/>
            </a:p>
          </p:txBody>
        </p:sp>
        <p:sp>
          <p:nvSpPr>
            <p:cNvPr id="28" name="Text Box 13">
              <a:extLst>
                <a:ext uri="{FF2B5EF4-FFF2-40B4-BE49-F238E27FC236}">
                  <a16:creationId xmlns:a16="http://schemas.microsoft.com/office/drawing/2014/main" id="{7EA1B440-0507-2438-4CCF-D7B45C4B24DF}"/>
                </a:ext>
              </a:extLst>
            </p:cNvPr>
            <p:cNvSpPr txBox="1">
              <a:spLocks noChangeArrowheads="1"/>
            </p:cNvSpPr>
            <p:nvPr/>
          </p:nvSpPr>
          <p:spPr bwMode="auto">
            <a:xfrm>
              <a:off x="2018" y="3158"/>
              <a:ext cx="356" cy="252"/>
            </a:xfrm>
            <a:prstGeom prst="rect">
              <a:avLst/>
            </a:prstGeom>
            <a:noFill/>
            <a:ln w="9525">
              <a:noFill/>
              <a:miter lim="800000"/>
              <a:headEnd/>
              <a:tailEnd/>
            </a:ln>
            <a:effectLst/>
          </p:spPr>
          <p:txBody>
            <a:bodyPr wrap="none">
              <a:spAutoFit/>
            </a:bodyPr>
            <a:lstStyle/>
            <a:p>
              <a:pPr eaLnBrk="1" hangingPunct="1">
                <a:spcBef>
                  <a:spcPct val="0"/>
                </a:spcBef>
                <a:buClrTx/>
                <a:buSzTx/>
                <a:buFontTx/>
                <a:buNone/>
              </a:pPr>
              <a:r>
                <a:rPr lang="en-CA" sz="2000" dirty="0">
                  <a:solidFill>
                    <a:schemeClr val="tx1"/>
                  </a:solidFill>
                  <a:latin typeface="+mj-lt"/>
                </a:rPr>
                <a:t>h</a:t>
              </a:r>
              <a:r>
                <a:rPr lang="en-CA" sz="2000" baseline="-25000" dirty="0">
                  <a:latin typeface="+mj-lt"/>
                </a:rPr>
                <a:t>obs</a:t>
              </a:r>
              <a:endParaRPr lang="en-CA" sz="2000" baseline="-25000" dirty="0">
                <a:solidFill>
                  <a:schemeClr val="tx1"/>
                </a:solidFill>
                <a:latin typeface="+mj-lt"/>
              </a:endParaRPr>
            </a:p>
          </p:txBody>
        </p:sp>
        <p:sp>
          <p:nvSpPr>
            <p:cNvPr id="29" name="Text Box 14">
              <a:extLst>
                <a:ext uri="{FF2B5EF4-FFF2-40B4-BE49-F238E27FC236}">
                  <a16:creationId xmlns:a16="http://schemas.microsoft.com/office/drawing/2014/main" id="{B6F03EAF-90D8-D75D-8FDA-9A99990C65D0}"/>
                </a:ext>
              </a:extLst>
            </p:cNvPr>
            <p:cNvSpPr txBox="1">
              <a:spLocks noChangeArrowheads="1"/>
            </p:cNvSpPr>
            <p:nvPr/>
          </p:nvSpPr>
          <p:spPr bwMode="auto">
            <a:xfrm>
              <a:off x="249" y="1558"/>
              <a:ext cx="354" cy="252"/>
            </a:xfrm>
            <a:prstGeom prst="rect">
              <a:avLst/>
            </a:prstGeom>
            <a:noFill/>
            <a:ln w="9525">
              <a:noFill/>
              <a:miter lim="800000"/>
              <a:headEnd/>
              <a:tailEnd/>
            </a:ln>
            <a:effectLst/>
          </p:spPr>
          <p:txBody>
            <a:bodyPr wrap="none">
              <a:spAutoFit/>
            </a:bodyPr>
            <a:lstStyle/>
            <a:p>
              <a:pPr eaLnBrk="1" hangingPunct="1">
                <a:spcBef>
                  <a:spcPct val="0"/>
                </a:spcBef>
                <a:buClrTx/>
                <a:buSzTx/>
                <a:buFontTx/>
                <a:buNone/>
              </a:pPr>
              <a:r>
                <a:rPr lang="en-CA" sz="2000" dirty="0" err="1">
                  <a:solidFill>
                    <a:schemeClr val="tx1"/>
                  </a:solidFill>
                  <a:latin typeface="+mj-lt"/>
                </a:rPr>
                <a:t>h</a:t>
              </a:r>
              <a:r>
                <a:rPr lang="en-CA" sz="2000" baseline="-25000" dirty="0" err="1">
                  <a:latin typeface="+mj-lt"/>
                </a:rPr>
                <a:t>sim</a:t>
              </a:r>
              <a:endParaRPr lang="en-CA" sz="2000" dirty="0">
                <a:solidFill>
                  <a:schemeClr val="tx1"/>
                </a:solidFill>
                <a:latin typeface="+mj-lt"/>
              </a:endParaRPr>
            </a:p>
          </p:txBody>
        </p:sp>
      </p:grpSp>
      <p:grpSp>
        <p:nvGrpSpPr>
          <p:cNvPr id="55" name="Group 54">
            <a:extLst>
              <a:ext uri="{FF2B5EF4-FFF2-40B4-BE49-F238E27FC236}">
                <a16:creationId xmlns:a16="http://schemas.microsoft.com/office/drawing/2014/main" id="{F9020D07-6513-3010-A138-ADA50CCF35BE}"/>
              </a:ext>
            </a:extLst>
          </p:cNvPr>
          <p:cNvGrpSpPr/>
          <p:nvPr/>
        </p:nvGrpSpPr>
        <p:grpSpPr>
          <a:xfrm>
            <a:off x="242392" y="3923060"/>
            <a:ext cx="8903265" cy="2940051"/>
            <a:chOff x="359869" y="4209554"/>
            <a:chExt cx="8903265" cy="2940051"/>
          </a:xfrm>
        </p:grpSpPr>
        <p:grpSp>
          <p:nvGrpSpPr>
            <p:cNvPr id="33" name="Group 32">
              <a:extLst>
                <a:ext uri="{FF2B5EF4-FFF2-40B4-BE49-F238E27FC236}">
                  <a16:creationId xmlns:a16="http://schemas.microsoft.com/office/drawing/2014/main" id="{12399407-C3B7-DA7F-81C5-14F985B0B66C}"/>
                </a:ext>
              </a:extLst>
            </p:cNvPr>
            <p:cNvGrpSpPr/>
            <p:nvPr/>
          </p:nvGrpSpPr>
          <p:grpSpPr>
            <a:xfrm>
              <a:off x="359869" y="4645993"/>
              <a:ext cx="5238045" cy="1710357"/>
              <a:chOff x="326443" y="1767041"/>
              <a:chExt cx="5238045" cy="1710357"/>
            </a:xfrm>
          </p:grpSpPr>
          <p:grpSp>
            <p:nvGrpSpPr>
              <p:cNvPr id="34" name="Group 15">
                <a:extLst>
                  <a:ext uri="{FF2B5EF4-FFF2-40B4-BE49-F238E27FC236}">
                    <a16:creationId xmlns:a16="http://schemas.microsoft.com/office/drawing/2014/main" id="{25B5A73E-C274-725C-D4D6-610D43417995}"/>
                  </a:ext>
                </a:extLst>
              </p:cNvPr>
              <p:cNvGrpSpPr>
                <a:grpSpLocks/>
              </p:cNvGrpSpPr>
              <p:nvPr/>
            </p:nvGrpSpPr>
            <p:grpSpPr bwMode="auto">
              <a:xfrm>
                <a:off x="326443" y="2197681"/>
                <a:ext cx="4770870" cy="1279717"/>
                <a:chOff x="2562" y="1181"/>
                <a:chExt cx="1996" cy="571"/>
              </a:xfrm>
            </p:grpSpPr>
            <p:sp>
              <p:nvSpPr>
                <p:cNvPr id="37" name="Rectangle 16">
                  <a:extLst>
                    <a:ext uri="{FF2B5EF4-FFF2-40B4-BE49-F238E27FC236}">
                      <a16:creationId xmlns:a16="http://schemas.microsoft.com/office/drawing/2014/main" id="{BE41862F-1C2F-2186-9EF2-EACE7155C286}"/>
                    </a:ext>
                  </a:extLst>
                </p:cNvPr>
                <p:cNvSpPr>
                  <a:spLocks noChangeArrowheads="1"/>
                </p:cNvSpPr>
                <p:nvPr/>
              </p:nvSpPr>
              <p:spPr bwMode="auto">
                <a:xfrm>
                  <a:off x="4014" y="1181"/>
                  <a:ext cx="544" cy="72"/>
                </a:xfrm>
                <a:prstGeom prst="rect">
                  <a:avLst/>
                </a:prstGeom>
                <a:solidFill>
                  <a:schemeClr val="accent2"/>
                </a:solidFill>
                <a:ln w="9525">
                  <a:solidFill>
                    <a:schemeClr val="tx1"/>
                  </a:solidFill>
                  <a:miter lim="800000"/>
                  <a:headEnd/>
                  <a:tailEnd/>
                </a:ln>
                <a:effectLst/>
              </p:spPr>
              <p:txBody>
                <a:bodyPr wrap="none" anchor="ctr"/>
                <a:lstStyle/>
                <a:p>
                  <a:endParaRPr lang="en-CA" dirty="0"/>
                </a:p>
              </p:txBody>
            </p:sp>
            <p:sp>
              <p:nvSpPr>
                <p:cNvPr id="38" name="Rectangle 17">
                  <a:extLst>
                    <a:ext uri="{FF2B5EF4-FFF2-40B4-BE49-F238E27FC236}">
                      <a16:creationId xmlns:a16="http://schemas.microsoft.com/office/drawing/2014/main" id="{544AF57F-DC00-63B2-1016-C8CBF531765E}"/>
                    </a:ext>
                  </a:extLst>
                </p:cNvPr>
                <p:cNvSpPr>
                  <a:spLocks noChangeArrowheads="1"/>
                </p:cNvSpPr>
                <p:nvPr/>
              </p:nvSpPr>
              <p:spPr bwMode="auto">
                <a:xfrm>
                  <a:off x="2699" y="1253"/>
                  <a:ext cx="1617" cy="227"/>
                </a:xfrm>
                <a:prstGeom prst="rect">
                  <a:avLst/>
                </a:prstGeom>
                <a:solidFill>
                  <a:srgbClr val="CC6600"/>
                </a:solidFill>
                <a:ln w="9525">
                  <a:noFill/>
                  <a:miter lim="800000"/>
                  <a:headEnd/>
                  <a:tailEnd/>
                </a:ln>
                <a:effectLst/>
              </p:spPr>
              <p:txBody>
                <a:bodyPr wrap="none" anchor="ctr"/>
                <a:lstStyle/>
                <a:p>
                  <a:endParaRPr lang="en-CA" dirty="0"/>
                </a:p>
              </p:txBody>
            </p:sp>
            <p:sp>
              <p:nvSpPr>
                <p:cNvPr id="39" name="Rectangle 18">
                  <a:extLst>
                    <a:ext uri="{FF2B5EF4-FFF2-40B4-BE49-F238E27FC236}">
                      <a16:creationId xmlns:a16="http://schemas.microsoft.com/office/drawing/2014/main" id="{2B93E762-6CC0-E08F-9DA3-94F291D59BD0}"/>
                    </a:ext>
                  </a:extLst>
                </p:cNvPr>
                <p:cNvSpPr>
                  <a:spLocks noChangeArrowheads="1"/>
                </p:cNvSpPr>
                <p:nvPr/>
              </p:nvSpPr>
              <p:spPr bwMode="auto">
                <a:xfrm>
                  <a:off x="2699" y="1480"/>
                  <a:ext cx="1859" cy="272"/>
                </a:xfrm>
                <a:prstGeom prst="rect">
                  <a:avLst/>
                </a:prstGeom>
                <a:solidFill>
                  <a:srgbClr val="FFFF00"/>
                </a:solidFill>
                <a:ln w="9525">
                  <a:noFill/>
                  <a:miter lim="800000"/>
                  <a:headEnd/>
                  <a:tailEnd/>
                </a:ln>
                <a:effectLst/>
              </p:spPr>
              <p:txBody>
                <a:bodyPr wrap="none" anchor="ctr"/>
                <a:lstStyle/>
                <a:p>
                  <a:endParaRPr lang="en-CA" dirty="0"/>
                </a:p>
              </p:txBody>
            </p:sp>
            <p:sp>
              <p:nvSpPr>
                <p:cNvPr id="40" name="AutoShape 19">
                  <a:extLst>
                    <a:ext uri="{FF2B5EF4-FFF2-40B4-BE49-F238E27FC236}">
                      <a16:creationId xmlns:a16="http://schemas.microsoft.com/office/drawing/2014/main" id="{B8DAB710-CF78-88D9-89C6-6B0FF28F2FA8}"/>
                    </a:ext>
                  </a:extLst>
                </p:cNvPr>
                <p:cNvSpPr>
                  <a:spLocks noChangeArrowheads="1"/>
                </p:cNvSpPr>
                <p:nvPr/>
              </p:nvSpPr>
              <p:spPr bwMode="auto">
                <a:xfrm>
                  <a:off x="2562" y="1253"/>
                  <a:ext cx="227" cy="499"/>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B0F0"/>
                </a:solidFill>
                <a:ln w="9525">
                  <a:solidFill>
                    <a:schemeClr val="tx1"/>
                  </a:solidFill>
                  <a:miter lim="800000"/>
                  <a:headEnd/>
                  <a:tailEnd/>
                </a:ln>
                <a:effectLst/>
              </p:spPr>
              <p:txBody>
                <a:bodyPr wrap="none" anchor="ctr"/>
                <a:lstStyle/>
                <a:p>
                  <a:pPr algn="ctr" eaLnBrk="1" hangingPunct="1">
                    <a:spcBef>
                      <a:spcPct val="0"/>
                    </a:spcBef>
                    <a:buClrTx/>
                    <a:buSzTx/>
                    <a:buFontTx/>
                    <a:buNone/>
                  </a:pPr>
                  <a:endParaRPr lang="en-CA" dirty="0">
                    <a:solidFill>
                      <a:schemeClr val="accent2"/>
                    </a:solidFill>
                  </a:endParaRPr>
                </a:p>
              </p:txBody>
            </p:sp>
            <p:sp>
              <p:nvSpPr>
                <p:cNvPr id="41" name="Text Box 22">
                  <a:extLst>
                    <a:ext uri="{FF2B5EF4-FFF2-40B4-BE49-F238E27FC236}">
                      <a16:creationId xmlns:a16="http://schemas.microsoft.com/office/drawing/2014/main" id="{913B6572-338F-46CE-E94C-725C764F02E3}"/>
                    </a:ext>
                  </a:extLst>
                </p:cNvPr>
                <p:cNvSpPr txBox="1">
                  <a:spLocks noChangeArrowheads="1"/>
                </p:cNvSpPr>
                <p:nvPr/>
              </p:nvSpPr>
              <p:spPr bwMode="auto">
                <a:xfrm>
                  <a:off x="3148" y="1261"/>
                  <a:ext cx="859" cy="206"/>
                </a:xfrm>
                <a:prstGeom prst="rect">
                  <a:avLst/>
                </a:prstGeom>
                <a:noFill/>
                <a:ln w="9525">
                  <a:noFill/>
                  <a:miter lim="800000"/>
                  <a:headEnd/>
                  <a:tailEnd/>
                </a:ln>
                <a:effectLst/>
              </p:spPr>
              <p:txBody>
                <a:bodyPr wrap="none">
                  <a:spAutoFit/>
                </a:bodyPr>
                <a:lstStyle/>
                <a:p>
                  <a:pPr eaLnBrk="1" hangingPunct="1">
                    <a:spcBef>
                      <a:spcPct val="0"/>
                    </a:spcBef>
                    <a:buClrTx/>
                    <a:buSzTx/>
                    <a:buFontTx/>
                    <a:buNone/>
                  </a:pPr>
                  <a:r>
                    <a:rPr lang="en-CA" dirty="0">
                      <a:solidFill>
                        <a:schemeClr val="tx1"/>
                      </a:solidFill>
                      <a:latin typeface="+mj-lt"/>
                    </a:rPr>
                    <a:t>K</a:t>
                  </a:r>
                  <a:r>
                    <a:rPr lang="en-CA" baseline="-25000" dirty="0">
                      <a:solidFill>
                        <a:schemeClr val="tx1"/>
                      </a:solidFill>
                      <a:latin typeface="+mj-lt"/>
                    </a:rPr>
                    <a:t>1</a:t>
                  </a:r>
                  <a:r>
                    <a:rPr lang="en-CA" dirty="0">
                      <a:solidFill>
                        <a:schemeClr val="tx1"/>
                      </a:solidFill>
                      <a:latin typeface="+mj-lt"/>
                    </a:rPr>
                    <a:t> = 4x10</a:t>
                  </a:r>
                  <a:r>
                    <a:rPr lang="en-CA" baseline="30000" dirty="0">
                      <a:solidFill>
                        <a:schemeClr val="tx1"/>
                      </a:solidFill>
                      <a:latin typeface="+mj-lt"/>
                    </a:rPr>
                    <a:t>-5</a:t>
                  </a:r>
                  <a:r>
                    <a:rPr lang="en-CA" dirty="0">
                      <a:solidFill>
                        <a:schemeClr val="tx1"/>
                      </a:solidFill>
                      <a:latin typeface="+mj-lt"/>
                    </a:rPr>
                    <a:t> m/s</a:t>
                  </a:r>
                </a:p>
              </p:txBody>
            </p:sp>
            <p:sp>
              <p:nvSpPr>
                <p:cNvPr id="42" name="Text Box 23">
                  <a:extLst>
                    <a:ext uri="{FF2B5EF4-FFF2-40B4-BE49-F238E27FC236}">
                      <a16:creationId xmlns:a16="http://schemas.microsoft.com/office/drawing/2014/main" id="{1E6387B6-11D6-C817-8B56-C29D0030F76C}"/>
                    </a:ext>
                  </a:extLst>
                </p:cNvPr>
                <p:cNvSpPr txBox="1">
                  <a:spLocks noChangeArrowheads="1"/>
                </p:cNvSpPr>
                <p:nvPr/>
              </p:nvSpPr>
              <p:spPr bwMode="auto">
                <a:xfrm>
                  <a:off x="3146" y="1523"/>
                  <a:ext cx="859" cy="206"/>
                </a:xfrm>
                <a:prstGeom prst="rect">
                  <a:avLst/>
                </a:prstGeom>
                <a:noFill/>
                <a:ln w="9525">
                  <a:noFill/>
                  <a:miter lim="800000"/>
                  <a:headEnd/>
                  <a:tailEnd/>
                </a:ln>
                <a:effectLst/>
              </p:spPr>
              <p:txBody>
                <a:bodyPr wrap="none">
                  <a:spAutoFit/>
                </a:bodyPr>
                <a:lstStyle/>
                <a:p>
                  <a:pPr eaLnBrk="1" hangingPunct="1">
                    <a:spcBef>
                      <a:spcPct val="0"/>
                    </a:spcBef>
                    <a:buClrTx/>
                    <a:buSzTx/>
                    <a:buFontTx/>
                    <a:buNone/>
                  </a:pPr>
                  <a:r>
                    <a:rPr lang="en-CA" dirty="0">
                      <a:solidFill>
                        <a:schemeClr val="tx1"/>
                      </a:solidFill>
                      <a:latin typeface="+mj-lt"/>
                    </a:rPr>
                    <a:t>K</a:t>
                  </a:r>
                  <a:r>
                    <a:rPr lang="en-CA" baseline="-25000" dirty="0">
                      <a:solidFill>
                        <a:schemeClr val="tx1"/>
                      </a:solidFill>
                      <a:latin typeface="+mj-lt"/>
                    </a:rPr>
                    <a:t>2</a:t>
                  </a:r>
                  <a:r>
                    <a:rPr lang="en-CA" dirty="0">
                      <a:solidFill>
                        <a:schemeClr val="tx1"/>
                      </a:solidFill>
                      <a:latin typeface="+mj-lt"/>
                    </a:rPr>
                    <a:t> = 1x10</a:t>
                  </a:r>
                  <a:r>
                    <a:rPr lang="en-CA" baseline="30000" dirty="0">
                      <a:solidFill>
                        <a:schemeClr val="tx1"/>
                      </a:solidFill>
                      <a:latin typeface="+mj-lt"/>
                    </a:rPr>
                    <a:t>-4</a:t>
                  </a:r>
                  <a:r>
                    <a:rPr lang="en-CA" dirty="0">
                      <a:solidFill>
                        <a:schemeClr val="tx1"/>
                      </a:solidFill>
                      <a:latin typeface="+mj-lt"/>
                    </a:rPr>
                    <a:t> m/s</a:t>
                  </a:r>
                </a:p>
              </p:txBody>
            </p:sp>
          </p:grpSp>
          <p:sp>
            <p:nvSpPr>
              <p:cNvPr id="35" name="Rectangle 34">
                <a:extLst>
                  <a:ext uri="{FF2B5EF4-FFF2-40B4-BE49-F238E27FC236}">
                    <a16:creationId xmlns:a16="http://schemas.microsoft.com/office/drawing/2014/main" id="{DED5C2E1-A8B6-8AE2-376D-BD8343CADB85}"/>
                  </a:ext>
                </a:extLst>
              </p:cNvPr>
              <p:cNvSpPr>
                <a:spLocks noChangeArrowheads="1"/>
              </p:cNvSpPr>
              <p:nvPr/>
            </p:nvSpPr>
            <p:spPr bwMode="auto">
              <a:xfrm flipH="1">
                <a:off x="4518880" y="2358777"/>
                <a:ext cx="578431" cy="508749"/>
              </a:xfrm>
              <a:prstGeom prst="rect">
                <a:avLst/>
              </a:prstGeom>
              <a:solidFill>
                <a:srgbClr val="FFFF00"/>
              </a:solidFill>
              <a:ln w="9525">
                <a:noFill/>
                <a:miter lim="800000"/>
                <a:headEnd/>
                <a:tailEnd/>
              </a:ln>
              <a:effectLst/>
            </p:spPr>
            <p:txBody>
              <a:bodyPr wrap="none" anchor="ctr"/>
              <a:lstStyle/>
              <a:p>
                <a:endParaRPr lang="en-CA" dirty="0">
                  <a:highlight>
                    <a:srgbClr val="FFFF00"/>
                  </a:highlight>
                </a:endParaRPr>
              </a:p>
            </p:txBody>
          </p:sp>
          <p:sp>
            <p:nvSpPr>
              <p:cNvPr id="36" name="TextBox 35">
                <a:extLst>
                  <a:ext uri="{FF2B5EF4-FFF2-40B4-BE49-F238E27FC236}">
                    <a16:creationId xmlns:a16="http://schemas.microsoft.com/office/drawing/2014/main" id="{F28E9026-035D-B2D4-5E5F-AFEFD7F94C77}"/>
                  </a:ext>
                </a:extLst>
              </p:cNvPr>
              <p:cNvSpPr txBox="1"/>
              <p:nvPr/>
            </p:nvSpPr>
            <p:spPr>
              <a:xfrm>
                <a:off x="3473274" y="1767041"/>
                <a:ext cx="2091214" cy="369332"/>
              </a:xfrm>
              <a:prstGeom prst="rect">
                <a:avLst/>
              </a:prstGeom>
              <a:noFill/>
            </p:spPr>
            <p:txBody>
              <a:bodyPr wrap="none" rtlCol="0">
                <a:spAutoFit/>
              </a:bodyPr>
              <a:lstStyle/>
              <a:p>
                <a:r>
                  <a:rPr lang="en-US" sz="1800" dirty="0">
                    <a:latin typeface="+mj-lt"/>
                  </a:rPr>
                  <a:t>recharge: 100 mm/a</a:t>
                </a:r>
              </a:p>
            </p:txBody>
          </p:sp>
        </p:grpSp>
        <p:grpSp>
          <p:nvGrpSpPr>
            <p:cNvPr id="43" name="Group 3">
              <a:extLst>
                <a:ext uri="{FF2B5EF4-FFF2-40B4-BE49-F238E27FC236}">
                  <a16:creationId xmlns:a16="http://schemas.microsoft.com/office/drawing/2014/main" id="{A5FEC788-3092-92D0-F908-274F2014E3D8}"/>
                </a:ext>
              </a:extLst>
            </p:cNvPr>
            <p:cNvGrpSpPr>
              <a:grpSpLocks/>
            </p:cNvGrpSpPr>
            <p:nvPr/>
          </p:nvGrpSpPr>
          <p:grpSpPr bwMode="auto">
            <a:xfrm>
              <a:off x="5889698" y="4209554"/>
              <a:ext cx="3373436" cy="2940051"/>
              <a:chOff x="249" y="1558"/>
              <a:chExt cx="2125" cy="1852"/>
            </a:xfrm>
          </p:grpSpPr>
          <p:grpSp>
            <p:nvGrpSpPr>
              <p:cNvPr id="44" name="Group 4">
                <a:extLst>
                  <a:ext uri="{FF2B5EF4-FFF2-40B4-BE49-F238E27FC236}">
                    <a16:creationId xmlns:a16="http://schemas.microsoft.com/office/drawing/2014/main" id="{6B9A7887-9A8A-052D-68B5-6C2FC13F6F53}"/>
                  </a:ext>
                </a:extLst>
              </p:cNvPr>
              <p:cNvGrpSpPr>
                <a:grpSpLocks/>
              </p:cNvGrpSpPr>
              <p:nvPr/>
            </p:nvGrpSpPr>
            <p:grpSpPr bwMode="auto">
              <a:xfrm>
                <a:off x="476" y="1797"/>
                <a:ext cx="1588" cy="1406"/>
                <a:chOff x="476" y="527"/>
                <a:chExt cx="1588" cy="1406"/>
              </a:xfrm>
            </p:grpSpPr>
            <p:sp>
              <p:nvSpPr>
                <p:cNvPr id="53" name="Line 5">
                  <a:extLst>
                    <a:ext uri="{FF2B5EF4-FFF2-40B4-BE49-F238E27FC236}">
                      <a16:creationId xmlns:a16="http://schemas.microsoft.com/office/drawing/2014/main" id="{CAB50A70-5B0F-2577-3AF5-7A8C5356CB0E}"/>
                    </a:ext>
                  </a:extLst>
                </p:cNvPr>
                <p:cNvSpPr>
                  <a:spLocks noChangeShapeType="1"/>
                </p:cNvSpPr>
                <p:nvPr/>
              </p:nvSpPr>
              <p:spPr bwMode="auto">
                <a:xfrm flipV="1">
                  <a:off x="476" y="527"/>
                  <a:ext cx="0" cy="1406"/>
                </a:xfrm>
                <a:prstGeom prst="line">
                  <a:avLst/>
                </a:prstGeom>
                <a:noFill/>
                <a:ln w="19050">
                  <a:solidFill>
                    <a:schemeClr val="tx1"/>
                  </a:solidFill>
                  <a:round/>
                  <a:headEnd/>
                  <a:tailEnd type="triangle" w="med" len="med"/>
                </a:ln>
                <a:effectLst/>
              </p:spPr>
              <p:txBody>
                <a:bodyPr/>
                <a:lstStyle/>
                <a:p>
                  <a:endParaRPr lang="en-CA" dirty="0"/>
                </a:p>
              </p:txBody>
            </p:sp>
            <p:sp>
              <p:nvSpPr>
                <p:cNvPr id="54" name="Line 6">
                  <a:extLst>
                    <a:ext uri="{FF2B5EF4-FFF2-40B4-BE49-F238E27FC236}">
                      <a16:creationId xmlns:a16="http://schemas.microsoft.com/office/drawing/2014/main" id="{DCF072FD-F60D-A4DD-1DDE-586A174C724C}"/>
                    </a:ext>
                  </a:extLst>
                </p:cNvPr>
                <p:cNvSpPr>
                  <a:spLocks noChangeShapeType="1"/>
                </p:cNvSpPr>
                <p:nvPr/>
              </p:nvSpPr>
              <p:spPr bwMode="auto">
                <a:xfrm>
                  <a:off x="476" y="1933"/>
                  <a:ext cx="1588" cy="0"/>
                </a:xfrm>
                <a:prstGeom prst="line">
                  <a:avLst/>
                </a:prstGeom>
                <a:noFill/>
                <a:ln w="19050">
                  <a:solidFill>
                    <a:schemeClr val="tx1"/>
                  </a:solidFill>
                  <a:round/>
                  <a:headEnd/>
                  <a:tailEnd type="triangle" w="med" len="med"/>
                </a:ln>
                <a:effectLst/>
              </p:spPr>
              <p:txBody>
                <a:bodyPr/>
                <a:lstStyle/>
                <a:p>
                  <a:endParaRPr lang="en-CA" dirty="0"/>
                </a:p>
              </p:txBody>
            </p:sp>
          </p:grpSp>
          <p:sp>
            <p:nvSpPr>
              <p:cNvPr id="45" name="Line 7">
                <a:extLst>
                  <a:ext uri="{FF2B5EF4-FFF2-40B4-BE49-F238E27FC236}">
                    <a16:creationId xmlns:a16="http://schemas.microsoft.com/office/drawing/2014/main" id="{5FD91AAE-1BF1-BE5C-D19F-549C94E4EB3C}"/>
                  </a:ext>
                </a:extLst>
              </p:cNvPr>
              <p:cNvSpPr>
                <a:spLocks noChangeShapeType="1"/>
              </p:cNvSpPr>
              <p:nvPr/>
            </p:nvSpPr>
            <p:spPr bwMode="auto">
              <a:xfrm flipV="1">
                <a:off x="476" y="1979"/>
                <a:ext cx="1225" cy="1224"/>
              </a:xfrm>
              <a:prstGeom prst="line">
                <a:avLst/>
              </a:prstGeom>
              <a:noFill/>
              <a:ln w="19050">
                <a:solidFill>
                  <a:schemeClr val="tx1"/>
                </a:solidFill>
                <a:round/>
                <a:headEnd/>
                <a:tailEnd/>
              </a:ln>
              <a:effectLst/>
            </p:spPr>
            <p:txBody>
              <a:bodyPr/>
              <a:lstStyle/>
              <a:p>
                <a:endParaRPr lang="en-CA" dirty="0"/>
              </a:p>
            </p:txBody>
          </p:sp>
          <p:sp>
            <p:nvSpPr>
              <p:cNvPr id="46" name="Oval 8">
                <a:extLst>
                  <a:ext uri="{FF2B5EF4-FFF2-40B4-BE49-F238E27FC236}">
                    <a16:creationId xmlns:a16="http://schemas.microsoft.com/office/drawing/2014/main" id="{F64BF376-1FCB-44CB-3F0D-59C5EA325A97}"/>
                  </a:ext>
                </a:extLst>
              </p:cNvPr>
              <p:cNvSpPr>
                <a:spLocks noChangeArrowheads="1"/>
              </p:cNvSpPr>
              <p:nvPr/>
            </p:nvSpPr>
            <p:spPr bwMode="auto">
              <a:xfrm>
                <a:off x="748" y="2976"/>
                <a:ext cx="45" cy="46"/>
              </a:xfrm>
              <a:prstGeom prst="ellipse">
                <a:avLst/>
              </a:prstGeom>
              <a:solidFill>
                <a:schemeClr val="accent1"/>
              </a:solidFill>
              <a:ln w="9525">
                <a:solidFill>
                  <a:schemeClr val="tx1"/>
                </a:solidFill>
                <a:round/>
                <a:headEnd/>
                <a:tailEnd/>
              </a:ln>
              <a:effectLst/>
            </p:spPr>
            <p:txBody>
              <a:bodyPr wrap="none" anchor="ctr"/>
              <a:lstStyle/>
              <a:p>
                <a:endParaRPr lang="en-CA" dirty="0"/>
              </a:p>
            </p:txBody>
          </p:sp>
          <p:sp>
            <p:nvSpPr>
              <p:cNvPr id="47" name="Oval 9">
                <a:extLst>
                  <a:ext uri="{FF2B5EF4-FFF2-40B4-BE49-F238E27FC236}">
                    <a16:creationId xmlns:a16="http://schemas.microsoft.com/office/drawing/2014/main" id="{F23353AC-0F23-F9E5-91BB-98046ECCE932}"/>
                  </a:ext>
                </a:extLst>
              </p:cNvPr>
              <p:cNvSpPr>
                <a:spLocks noChangeArrowheads="1"/>
              </p:cNvSpPr>
              <p:nvPr/>
            </p:nvSpPr>
            <p:spPr bwMode="auto">
              <a:xfrm>
                <a:off x="839" y="2659"/>
                <a:ext cx="45" cy="46"/>
              </a:xfrm>
              <a:prstGeom prst="ellipse">
                <a:avLst/>
              </a:prstGeom>
              <a:solidFill>
                <a:schemeClr val="accent1"/>
              </a:solidFill>
              <a:ln w="9525">
                <a:solidFill>
                  <a:schemeClr val="tx1"/>
                </a:solidFill>
                <a:round/>
                <a:headEnd/>
                <a:tailEnd/>
              </a:ln>
              <a:effectLst/>
            </p:spPr>
            <p:txBody>
              <a:bodyPr wrap="none" anchor="ctr"/>
              <a:lstStyle/>
              <a:p>
                <a:endParaRPr lang="en-CA" dirty="0"/>
              </a:p>
            </p:txBody>
          </p:sp>
          <p:sp>
            <p:nvSpPr>
              <p:cNvPr id="48" name="Oval 10">
                <a:extLst>
                  <a:ext uri="{FF2B5EF4-FFF2-40B4-BE49-F238E27FC236}">
                    <a16:creationId xmlns:a16="http://schemas.microsoft.com/office/drawing/2014/main" id="{D5480401-1E13-AC5A-D7B6-B5BE624196C5}"/>
                  </a:ext>
                </a:extLst>
              </p:cNvPr>
              <p:cNvSpPr>
                <a:spLocks noChangeArrowheads="1"/>
              </p:cNvSpPr>
              <p:nvPr/>
            </p:nvSpPr>
            <p:spPr bwMode="auto">
              <a:xfrm>
                <a:off x="1066" y="2568"/>
                <a:ext cx="45" cy="46"/>
              </a:xfrm>
              <a:prstGeom prst="ellipse">
                <a:avLst/>
              </a:prstGeom>
              <a:solidFill>
                <a:schemeClr val="accent1"/>
              </a:solidFill>
              <a:ln w="9525">
                <a:solidFill>
                  <a:schemeClr val="tx1"/>
                </a:solidFill>
                <a:round/>
                <a:headEnd/>
                <a:tailEnd/>
              </a:ln>
              <a:effectLst/>
            </p:spPr>
            <p:txBody>
              <a:bodyPr wrap="none" anchor="ctr"/>
              <a:lstStyle/>
              <a:p>
                <a:endParaRPr lang="en-CA" dirty="0"/>
              </a:p>
            </p:txBody>
          </p:sp>
          <p:sp>
            <p:nvSpPr>
              <p:cNvPr id="49" name="Oval 11">
                <a:extLst>
                  <a:ext uri="{FF2B5EF4-FFF2-40B4-BE49-F238E27FC236}">
                    <a16:creationId xmlns:a16="http://schemas.microsoft.com/office/drawing/2014/main" id="{97A5FB2D-916A-2EF9-B5D9-0A55FA49B5B4}"/>
                  </a:ext>
                </a:extLst>
              </p:cNvPr>
              <p:cNvSpPr>
                <a:spLocks noChangeArrowheads="1"/>
              </p:cNvSpPr>
              <p:nvPr/>
            </p:nvSpPr>
            <p:spPr bwMode="auto">
              <a:xfrm>
                <a:off x="1202" y="2341"/>
                <a:ext cx="45" cy="46"/>
              </a:xfrm>
              <a:prstGeom prst="ellipse">
                <a:avLst/>
              </a:prstGeom>
              <a:solidFill>
                <a:schemeClr val="accent1"/>
              </a:solidFill>
              <a:ln w="9525">
                <a:solidFill>
                  <a:schemeClr val="tx1"/>
                </a:solidFill>
                <a:round/>
                <a:headEnd/>
                <a:tailEnd/>
              </a:ln>
              <a:effectLst/>
            </p:spPr>
            <p:txBody>
              <a:bodyPr wrap="none" anchor="ctr"/>
              <a:lstStyle/>
              <a:p>
                <a:endParaRPr lang="en-CA" dirty="0"/>
              </a:p>
            </p:txBody>
          </p:sp>
          <p:sp>
            <p:nvSpPr>
              <p:cNvPr id="50" name="Oval 12">
                <a:extLst>
                  <a:ext uri="{FF2B5EF4-FFF2-40B4-BE49-F238E27FC236}">
                    <a16:creationId xmlns:a16="http://schemas.microsoft.com/office/drawing/2014/main" id="{7C00D0E6-F15B-70D4-0E29-E0BA43807DFB}"/>
                  </a:ext>
                </a:extLst>
              </p:cNvPr>
              <p:cNvSpPr>
                <a:spLocks noChangeArrowheads="1"/>
              </p:cNvSpPr>
              <p:nvPr/>
            </p:nvSpPr>
            <p:spPr bwMode="auto">
              <a:xfrm>
                <a:off x="1429" y="2160"/>
                <a:ext cx="45" cy="46"/>
              </a:xfrm>
              <a:prstGeom prst="ellipse">
                <a:avLst/>
              </a:prstGeom>
              <a:solidFill>
                <a:schemeClr val="accent1"/>
              </a:solidFill>
              <a:ln w="9525">
                <a:solidFill>
                  <a:schemeClr val="tx1"/>
                </a:solidFill>
                <a:round/>
                <a:headEnd/>
                <a:tailEnd/>
              </a:ln>
              <a:effectLst/>
            </p:spPr>
            <p:txBody>
              <a:bodyPr wrap="none" anchor="ctr"/>
              <a:lstStyle/>
              <a:p>
                <a:endParaRPr lang="en-CA" dirty="0"/>
              </a:p>
            </p:txBody>
          </p:sp>
          <p:sp>
            <p:nvSpPr>
              <p:cNvPr id="51" name="Text Box 13">
                <a:extLst>
                  <a:ext uri="{FF2B5EF4-FFF2-40B4-BE49-F238E27FC236}">
                    <a16:creationId xmlns:a16="http://schemas.microsoft.com/office/drawing/2014/main" id="{5C2D5B88-E86E-4072-BAF3-E4514F9ED03C}"/>
                  </a:ext>
                </a:extLst>
              </p:cNvPr>
              <p:cNvSpPr txBox="1">
                <a:spLocks noChangeArrowheads="1"/>
              </p:cNvSpPr>
              <p:nvPr/>
            </p:nvSpPr>
            <p:spPr bwMode="auto">
              <a:xfrm>
                <a:off x="2018" y="3158"/>
                <a:ext cx="356" cy="252"/>
              </a:xfrm>
              <a:prstGeom prst="rect">
                <a:avLst/>
              </a:prstGeom>
              <a:noFill/>
              <a:ln w="9525">
                <a:noFill/>
                <a:miter lim="800000"/>
                <a:headEnd/>
                <a:tailEnd/>
              </a:ln>
              <a:effectLst/>
            </p:spPr>
            <p:txBody>
              <a:bodyPr wrap="none">
                <a:spAutoFit/>
              </a:bodyPr>
              <a:lstStyle/>
              <a:p>
                <a:pPr eaLnBrk="1" hangingPunct="1">
                  <a:spcBef>
                    <a:spcPct val="0"/>
                  </a:spcBef>
                  <a:buClrTx/>
                  <a:buSzTx/>
                  <a:buFontTx/>
                  <a:buNone/>
                </a:pPr>
                <a:r>
                  <a:rPr lang="en-CA" sz="2000" dirty="0">
                    <a:solidFill>
                      <a:schemeClr val="tx1"/>
                    </a:solidFill>
                    <a:latin typeface="+mj-lt"/>
                  </a:rPr>
                  <a:t>h</a:t>
                </a:r>
                <a:r>
                  <a:rPr lang="en-CA" sz="2000" baseline="-25000" dirty="0">
                    <a:latin typeface="+mj-lt"/>
                  </a:rPr>
                  <a:t>obs</a:t>
                </a:r>
                <a:endParaRPr lang="en-CA" sz="2000" baseline="-25000" dirty="0">
                  <a:solidFill>
                    <a:schemeClr val="tx1"/>
                  </a:solidFill>
                  <a:latin typeface="+mj-lt"/>
                </a:endParaRPr>
              </a:p>
            </p:txBody>
          </p:sp>
          <p:sp>
            <p:nvSpPr>
              <p:cNvPr id="52" name="Text Box 14">
                <a:extLst>
                  <a:ext uri="{FF2B5EF4-FFF2-40B4-BE49-F238E27FC236}">
                    <a16:creationId xmlns:a16="http://schemas.microsoft.com/office/drawing/2014/main" id="{B70BF1C9-E419-6803-A729-BA59F0EFC409}"/>
                  </a:ext>
                </a:extLst>
              </p:cNvPr>
              <p:cNvSpPr txBox="1">
                <a:spLocks noChangeArrowheads="1"/>
              </p:cNvSpPr>
              <p:nvPr/>
            </p:nvSpPr>
            <p:spPr bwMode="auto">
              <a:xfrm>
                <a:off x="249" y="1558"/>
                <a:ext cx="354" cy="252"/>
              </a:xfrm>
              <a:prstGeom prst="rect">
                <a:avLst/>
              </a:prstGeom>
              <a:noFill/>
              <a:ln w="9525">
                <a:noFill/>
                <a:miter lim="800000"/>
                <a:headEnd/>
                <a:tailEnd/>
              </a:ln>
              <a:effectLst/>
            </p:spPr>
            <p:txBody>
              <a:bodyPr wrap="none">
                <a:spAutoFit/>
              </a:bodyPr>
              <a:lstStyle/>
              <a:p>
                <a:pPr eaLnBrk="1" hangingPunct="1">
                  <a:spcBef>
                    <a:spcPct val="0"/>
                  </a:spcBef>
                  <a:buClrTx/>
                  <a:buSzTx/>
                  <a:buFontTx/>
                  <a:buNone/>
                </a:pPr>
                <a:r>
                  <a:rPr lang="en-CA" sz="2000" dirty="0" err="1">
                    <a:solidFill>
                      <a:schemeClr val="tx1"/>
                    </a:solidFill>
                    <a:latin typeface="+mj-lt"/>
                  </a:rPr>
                  <a:t>h</a:t>
                </a:r>
                <a:r>
                  <a:rPr lang="en-CA" sz="2000" baseline="-25000" dirty="0" err="1">
                    <a:latin typeface="+mj-lt"/>
                  </a:rPr>
                  <a:t>sim</a:t>
                </a:r>
                <a:endParaRPr lang="en-CA" sz="2000" dirty="0">
                  <a:solidFill>
                    <a:schemeClr val="tx1"/>
                  </a:solidFill>
                  <a:latin typeface="+mj-lt"/>
                </a:endParaRPr>
              </a:p>
            </p:txBody>
          </p:sp>
        </p:grpSp>
      </p:grpSp>
      <p:sp>
        <p:nvSpPr>
          <p:cNvPr id="56" name="TextBox 55">
            <a:extLst>
              <a:ext uri="{FF2B5EF4-FFF2-40B4-BE49-F238E27FC236}">
                <a16:creationId xmlns:a16="http://schemas.microsoft.com/office/drawing/2014/main" id="{1FA12206-E7DF-4E7B-134C-CB9EED236D04}"/>
              </a:ext>
            </a:extLst>
          </p:cNvPr>
          <p:cNvSpPr txBox="1"/>
          <p:nvPr/>
        </p:nvSpPr>
        <p:spPr>
          <a:xfrm>
            <a:off x="320122" y="6247161"/>
            <a:ext cx="4385752" cy="461665"/>
          </a:xfrm>
          <a:prstGeom prst="rect">
            <a:avLst/>
          </a:prstGeom>
          <a:noFill/>
        </p:spPr>
        <p:txBody>
          <a:bodyPr wrap="none" rtlCol="0">
            <a:spAutoFit/>
          </a:bodyPr>
          <a:lstStyle/>
          <a:p>
            <a:r>
              <a:rPr lang="en-US" dirty="0">
                <a:latin typeface="+mj-lt"/>
              </a:rPr>
              <a:t>Solution: </a:t>
            </a:r>
            <a:r>
              <a:rPr lang="en-US" u="sng" dirty="0">
                <a:latin typeface="+mj-lt"/>
              </a:rPr>
              <a:t>More data </a:t>
            </a:r>
            <a:r>
              <a:rPr lang="en-US" dirty="0">
                <a:latin typeface="+mj-lt"/>
              </a:rPr>
              <a:t>are required!</a:t>
            </a:r>
          </a:p>
        </p:txBody>
      </p:sp>
    </p:spTree>
    <p:extLst>
      <p:ext uri="{BB962C8B-B14F-4D97-AF65-F5344CB8AC3E}">
        <p14:creationId xmlns:p14="http://schemas.microsoft.com/office/powerpoint/2010/main" val="2858340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Numerical Groundwater Modeling (iii) </a:t>
            </a:r>
          </a:p>
        </p:txBody>
      </p:sp>
      <p:sp>
        <p:nvSpPr>
          <p:cNvPr id="3" name="Content Placeholder 2"/>
          <p:cNvSpPr>
            <a:spLocks noGrp="1"/>
          </p:cNvSpPr>
          <p:nvPr>
            <p:ph idx="1"/>
          </p:nvPr>
        </p:nvSpPr>
        <p:spPr>
          <a:xfrm>
            <a:off x="466724" y="1258888"/>
            <a:ext cx="3384839" cy="5281871"/>
          </a:xfrm>
        </p:spPr>
        <p:txBody>
          <a:bodyPr/>
          <a:lstStyle/>
          <a:p>
            <a:pPr marL="0" indent="0">
              <a:buNone/>
            </a:pPr>
            <a:r>
              <a:rPr lang="en-US" sz="2000" dirty="0"/>
              <a:t>Calibration (steady-state)</a:t>
            </a:r>
          </a:p>
          <a:p>
            <a:r>
              <a:rPr lang="en-US" sz="2000" dirty="0"/>
              <a:t>Systematic overestimation for heads below 275 m asl</a:t>
            </a:r>
          </a:p>
          <a:p>
            <a:r>
              <a:rPr lang="en-US" sz="2000" dirty="0"/>
              <a:t>Also visible by</a:t>
            </a:r>
          </a:p>
          <a:p>
            <a:endParaRPr lang="en-US" sz="2000" dirty="0"/>
          </a:p>
          <a:p>
            <a:endParaRPr lang="en-US" sz="2000" dirty="0"/>
          </a:p>
          <a:p>
            <a:pPr>
              <a:buFont typeface="Symbol" panose="05050102010706020507" pitchFamily="18" charset="2"/>
              <a:buChar char="Þ"/>
            </a:pPr>
            <a:r>
              <a:rPr lang="en-US" sz="2000" dirty="0"/>
              <a:t>Model calibration not to  industry standard</a:t>
            </a:r>
          </a:p>
          <a:p>
            <a:pPr>
              <a:buFont typeface="Symbol" panose="05050102010706020507" pitchFamily="18" charset="2"/>
              <a:buChar char="Þ"/>
            </a:pPr>
            <a:r>
              <a:rPr lang="en-US" sz="2000" dirty="0"/>
              <a:t>Model does not represent behavior of the natural groundwater flow</a:t>
            </a:r>
          </a:p>
          <a:p>
            <a:pPr>
              <a:buFont typeface="Symbol" panose="05050102010706020507" pitchFamily="18" charset="2"/>
              <a:buChar char="Þ"/>
            </a:pPr>
            <a:r>
              <a:rPr lang="en-US" sz="2000" dirty="0"/>
              <a:t>Model cannot be used as a predictive tool at this point   </a:t>
            </a:r>
          </a:p>
          <a:p>
            <a:endParaRPr lang="en-US" sz="2000" dirty="0"/>
          </a:p>
          <a:p>
            <a:pPr lvl="1"/>
            <a:endParaRPr lang="en-US" sz="1600" dirty="0"/>
          </a:p>
          <a:p>
            <a:pPr marL="457200" lvl="1" indent="0">
              <a:buNone/>
            </a:pPr>
            <a:endParaRPr lang="en-US" sz="1600" dirty="0"/>
          </a:p>
        </p:txBody>
      </p:sp>
      <p:sp>
        <p:nvSpPr>
          <p:cNvPr id="4" name="Slide Number Placeholder 3"/>
          <p:cNvSpPr>
            <a:spLocks noGrp="1"/>
          </p:cNvSpPr>
          <p:nvPr>
            <p:ph type="sldNum" sz="quarter" idx="4"/>
          </p:nvPr>
        </p:nvSpPr>
        <p:spPr>
          <a:xfrm>
            <a:off x="6457950" y="6356350"/>
            <a:ext cx="2057400" cy="365125"/>
          </a:xfrm>
        </p:spPr>
        <p:txBody>
          <a:bodyPr/>
          <a:lstStyle/>
          <a:p>
            <a:fld id="{5DE0797D-B6FC-4197-8199-7FF68889BB19}" type="slidenum">
              <a:rPr lang="en-CA" smtClean="0"/>
              <a:t>24</a:t>
            </a:fld>
            <a:endParaRPr lang="en-CA" dirty="0"/>
          </a:p>
        </p:txBody>
      </p:sp>
      <p:pic>
        <p:nvPicPr>
          <p:cNvPr id="5" name="Picture 4">
            <a:extLst>
              <a:ext uri="{FF2B5EF4-FFF2-40B4-BE49-F238E27FC236}">
                <a16:creationId xmlns:a16="http://schemas.microsoft.com/office/drawing/2014/main" id="{7BACEF76-B26E-75F2-A8FE-42829A02EABB}"/>
              </a:ext>
            </a:extLst>
          </p:cNvPr>
          <p:cNvPicPr>
            <a:picLocks noChangeAspect="1"/>
          </p:cNvPicPr>
          <p:nvPr/>
        </p:nvPicPr>
        <p:blipFill rotWithShape="1">
          <a:blip r:embed="rId2"/>
          <a:srcRect l="6875" t="5368" r="26363" b="5608"/>
          <a:stretch/>
        </p:blipFill>
        <p:spPr>
          <a:xfrm>
            <a:off x="3851564" y="1403928"/>
            <a:ext cx="5206837" cy="4294692"/>
          </a:xfrm>
          <a:prstGeom prst="rect">
            <a:avLst/>
          </a:prstGeom>
        </p:spPr>
      </p:pic>
      <p:cxnSp>
        <p:nvCxnSpPr>
          <p:cNvPr id="10" name="Straight Connector 9">
            <a:extLst>
              <a:ext uri="{FF2B5EF4-FFF2-40B4-BE49-F238E27FC236}">
                <a16:creationId xmlns:a16="http://schemas.microsoft.com/office/drawing/2014/main" id="{50786A64-3A8A-42D7-143E-58E7D40807EA}"/>
              </a:ext>
            </a:extLst>
          </p:cNvPr>
          <p:cNvCxnSpPr>
            <a:cxnSpLocks/>
          </p:cNvCxnSpPr>
          <p:nvPr/>
        </p:nvCxnSpPr>
        <p:spPr bwMode="auto">
          <a:xfrm flipH="1">
            <a:off x="4276436" y="1522370"/>
            <a:ext cx="4655128" cy="3772144"/>
          </a:xfrm>
          <a:prstGeom prst="line">
            <a:avLst/>
          </a:prstGeom>
          <a:solidFill>
            <a:schemeClr val="accent1"/>
          </a:solidFill>
          <a:ln w="31750" cap="flat" cmpd="sng" algn="ctr">
            <a:solidFill>
              <a:srgbClr val="00B0F0"/>
            </a:solidFill>
            <a:prstDash val="solid"/>
            <a:round/>
            <a:headEnd type="none" w="med" len="med"/>
            <a:tailEnd type="none" w="med" len="med"/>
          </a:ln>
          <a:effectLst/>
        </p:spPr>
      </p:cxnSp>
      <p:cxnSp>
        <p:nvCxnSpPr>
          <p:cNvPr id="7" name="Straight Connector 6">
            <a:extLst>
              <a:ext uri="{FF2B5EF4-FFF2-40B4-BE49-F238E27FC236}">
                <a16:creationId xmlns:a16="http://schemas.microsoft.com/office/drawing/2014/main" id="{1C33A026-CF9B-528C-41EC-E3806C85B474}"/>
              </a:ext>
            </a:extLst>
          </p:cNvPr>
          <p:cNvCxnSpPr>
            <a:cxnSpLocks/>
          </p:cNvCxnSpPr>
          <p:nvPr/>
        </p:nvCxnSpPr>
        <p:spPr bwMode="auto">
          <a:xfrm flipH="1">
            <a:off x="4276436" y="2355273"/>
            <a:ext cx="3620655" cy="2770909"/>
          </a:xfrm>
          <a:prstGeom prst="line">
            <a:avLst/>
          </a:prstGeom>
          <a:solidFill>
            <a:schemeClr val="accent1"/>
          </a:solidFill>
          <a:ln w="47625" cap="flat" cmpd="sng" algn="ctr">
            <a:solidFill>
              <a:srgbClr val="FF0000"/>
            </a:solidFill>
            <a:prstDash val="solid"/>
            <a:round/>
            <a:headEnd type="none" w="med" len="med"/>
            <a:tailEnd type="none" w="med" len="med"/>
          </a:ln>
          <a:effectLst/>
        </p:spPr>
      </p:cxnSp>
      <p:cxnSp>
        <p:nvCxnSpPr>
          <p:cNvPr id="13" name="Straight Arrow Connector 12">
            <a:extLst>
              <a:ext uri="{FF2B5EF4-FFF2-40B4-BE49-F238E27FC236}">
                <a16:creationId xmlns:a16="http://schemas.microsoft.com/office/drawing/2014/main" id="{83D84157-0697-5254-BADF-03EFC858A954}"/>
              </a:ext>
            </a:extLst>
          </p:cNvPr>
          <p:cNvCxnSpPr/>
          <p:nvPr/>
        </p:nvCxnSpPr>
        <p:spPr bwMode="auto">
          <a:xfrm>
            <a:off x="7204363" y="2105891"/>
            <a:ext cx="0" cy="572654"/>
          </a:xfrm>
          <a:prstGeom prst="straightConnector1">
            <a:avLst/>
          </a:prstGeom>
          <a:solidFill>
            <a:schemeClr val="accent1"/>
          </a:solidFill>
          <a:ln w="25400" cap="flat" cmpd="sng" algn="ctr">
            <a:solidFill>
              <a:srgbClr val="FF0000"/>
            </a:solidFill>
            <a:prstDash val="solid"/>
            <a:round/>
            <a:headEnd type="none" w="med" len="med"/>
            <a:tailEnd type="triangle"/>
          </a:ln>
          <a:effectLst/>
        </p:spPr>
      </p:cxnSp>
      <p:pic>
        <p:nvPicPr>
          <p:cNvPr id="15" name="Picture 14">
            <a:extLst>
              <a:ext uri="{FF2B5EF4-FFF2-40B4-BE49-F238E27FC236}">
                <a16:creationId xmlns:a16="http://schemas.microsoft.com/office/drawing/2014/main" id="{74FE643B-4689-A3B7-B3ED-61B80D361E22}"/>
              </a:ext>
            </a:extLst>
          </p:cNvPr>
          <p:cNvPicPr>
            <a:picLocks noChangeAspect="1"/>
          </p:cNvPicPr>
          <p:nvPr/>
        </p:nvPicPr>
        <p:blipFill>
          <a:blip r:embed="rId3"/>
          <a:stretch>
            <a:fillRect/>
          </a:stretch>
        </p:blipFill>
        <p:spPr>
          <a:xfrm>
            <a:off x="212437" y="2826327"/>
            <a:ext cx="3569676" cy="498987"/>
          </a:xfrm>
          <a:prstGeom prst="rect">
            <a:avLst/>
          </a:prstGeom>
        </p:spPr>
      </p:pic>
    </p:spTree>
    <p:extLst>
      <p:ext uri="{BB962C8B-B14F-4D97-AF65-F5344CB8AC3E}">
        <p14:creationId xmlns:p14="http://schemas.microsoft.com/office/powerpoint/2010/main" val="2525814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Numerical Groundwater Modeling (iv) </a:t>
            </a:r>
          </a:p>
        </p:txBody>
      </p:sp>
      <p:sp>
        <p:nvSpPr>
          <p:cNvPr id="3" name="Content Placeholder 2"/>
          <p:cNvSpPr>
            <a:spLocks noGrp="1"/>
          </p:cNvSpPr>
          <p:nvPr>
            <p:ph idx="1"/>
          </p:nvPr>
        </p:nvSpPr>
        <p:spPr>
          <a:xfrm>
            <a:off x="466724" y="1258888"/>
            <a:ext cx="8677276" cy="5281871"/>
          </a:xfrm>
        </p:spPr>
        <p:txBody>
          <a:bodyPr/>
          <a:lstStyle/>
          <a:p>
            <a:pPr marL="0" indent="0">
              <a:buNone/>
            </a:pPr>
            <a:r>
              <a:rPr lang="en-US" sz="2000" dirty="0"/>
              <a:t>Calibration (transient)</a:t>
            </a:r>
          </a:p>
          <a:p>
            <a:r>
              <a:rPr lang="en-US" sz="2000" dirty="0"/>
              <a:t>Drawdown in Carbonate aquifer often lower than observed (Winnipeg Shale)</a:t>
            </a:r>
          </a:p>
          <a:p>
            <a:r>
              <a:rPr lang="en-US" sz="2000" dirty="0"/>
              <a:t>Initial drawdown often does not follow the observed data (storativity)</a:t>
            </a:r>
          </a:p>
          <a:p>
            <a:endParaRPr lang="en-US" sz="2000" dirty="0"/>
          </a:p>
          <a:p>
            <a:pPr lvl="1"/>
            <a:endParaRPr lang="en-US" sz="1600" dirty="0"/>
          </a:p>
          <a:p>
            <a:pPr marL="457200" lvl="1" indent="0">
              <a:buNone/>
            </a:pPr>
            <a:endParaRPr lang="en-US" sz="1600" dirty="0"/>
          </a:p>
        </p:txBody>
      </p:sp>
      <p:sp>
        <p:nvSpPr>
          <p:cNvPr id="4" name="Slide Number Placeholder 3"/>
          <p:cNvSpPr>
            <a:spLocks noGrp="1"/>
          </p:cNvSpPr>
          <p:nvPr>
            <p:ph type="sldNum" sz="quarter" idx="4"/>
          </p:nvPr>
        </p:nvSpPr>
        <p:spPr>
          <a:xfrm>
            <a:off x="6457950" y="6356350"/>
            <a:ext cx="2057400" cy="365125"/>
          </a:xfrm>
        </p:spPr>
        <p:txBody>
          <a:bodyPr/>
          <a:lstStyle/>
          <a:p>
            <a:fld id="{5DE0797D-B6FC-4197-8199-7FF68889BB19}" type="slidenum">
              <a:rPr lang="en-CA" smtClean="0"/>
              <a:t>25</a:t>
            </a:fld>
            <a:endParaRPr lang="en-CA" dirty="0"/>
          </a:p>
        </p:txBody>
      </p:sp>
      <p:pic>
        <p:nvPicPr>
          <p:cNvPr id="6" name="Picture 5">
            <a:extLst>
              <a:ext uri="{FF2B5EF4-FFF2-40B4-BE49-F238E27FC236}">
                <a16:creationId xmlns:a16="http://schemas.microsoft.com/office/drawing/2014/main" id="{E256F0DE-DCFA-20F7-4B6F-FDFACB4F5F9B}"/>
              </a:ext>
            </a:extLst>
          </p:cNvPr>
          <p:cNvPicPr>
            <a:picLocks noChangeAspect="1"/>
          </p:cNvPicPr>
          <p:nvPr/>
        </p:nvPicPr>
        <p:blipFill rotWithShape="1">
          <a:blip r:embed="rId2"/>
          <a:srcRect t="16944" r="1608" b="5894"/>
          <a:stretch/>
        </p:blipFill>
        <p:spPr>
          <a:xfrm>
            <a:off x="346655" y="2382983"/>
            <a:ext cx="8646824" cy="4052166"/>
          </a:xfrm>
          <a:prstGeom prst="rect">
            <a:avLst/>
          </a:prstGeom>
        </p:spPr>
      </p:pic>
    </p:spTree>
    <p:extLst>
      <p:ext uri="{BB962C8B-B14F-4D97-AF65-F5344CB8AC3E}">
        <p14:creationId xmlns:p14="http://schemas.microsoft.com/office/powerpoint/2010/main" val="1145102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Numerical Groundwater Modeling (v) </a:t>
            </a:r>
          </a:p>
        </p:txBody>
      </p:sp>
      <p:sp>
        <p:nvSpPr>
          <p:cNvPr id="3" name="Content Placeholder 2"/>
          <p:cNvSpPr>
            <a:spLocks noGrp="1"/>
          </p:cNvSpPr>
          <p:nvPr>
            <p:ph idx="1"/>
          </p:nvPr>
        </p:nvSpPr>
        <p:spPr>
          <a:xfrm>
            <a:off x="466724" y="1258888"/>
            <a:ext cx="8509325" cy="5281871"/>
          </a:xfrm>
        </p:spPr>
        <p:txBody>
          <a:bodyPr/>
          <a:lstStyle/>
          <a:p>
            <a:pPr marL="0" indent="0">
              <a:buNone/>
            </a:pPr>
            <a:r>
              <a:rPr lang="en-US" sz="2000" dirty="0"/>
              <a:t>Calibration (transient)</a:t>
            </a:r>
          </a:p>
          <a:p>
            <a:r>
              <a:rPr lang="en-US" sz="2000" dirty="0"/>
              <a:t>Hydraulic conductivity, </a:t>
            </a:r>
            <a:r>
              <a:rPr lang="en-US" sz="2000" dirty="0">
                <a:solidFill>
                  <a:schemeClr val="tx1">
                    <a:lumMod val="95000"/>
                    <a:lumOff val="5000"/>
                  </a:schemeClr>
                </a:solidFill>
              </a:rPr>
              <a:t>storativity</a:t>
            </a:r>
            <a:r>
              <a:rPr lang="en-US" sz="2000" dirty="0"/>
              <a:t>, and recharge rates were modified to match observations from the actual pump test. </a:t>
            </a:r>
          </a:p>
          <a:p>
            <a:pPr lvl="1"/>
            <a:r>
              <a:rPr lang="en-US" sz="1600" dirty="0"/>
              <a:t>Not adequate in transient calibration to recalibrate K and recharge</a:t>
            </a:r>
          </a:p>
          <a:p>
            <a:pPr lvl="1"/>
            <a:r>
              <a:rPr lang="en-US" sz="1600" dirty="0"/>
              <a:t>Statistics of actual final match were not listed </a:t>
            </a:r>
          </a:p>
          <a:p>
            <a:pPr lvl="1"/>
            <a:r>
              <a:rPr lang="en-US" sz="1600" dirty="0"/>
              <a:t>Sub-optimal fits: distances greater 300 m generally show higher observed drawdown than simulated, and the reverse is true for distances under 300 m</a:t>
            </a:r>
          </a:p>
          <a:p>
            <a:r>
              <a:rPr lang="en-US" sz="2000" dirty="0"/>
              <a:t>Calibrated values </a:t>
            </a:r>
          </a:p>
          <a:p>
            <a:pPr lvl="1"/>
            <a:r>
              <a:rPr lang="en-US" sz="1600" dirty="0"/>
              <a:t>Calibrated values were not compared (and discussed) to literature values </a:t>
            </a:r>
          </a:p>
          <a:p>
            <a:pPr lvl="1"/>
            <a:r>
              <a:rPr lang="en-US" sz="1600" dirty="0"/>
              <a:t>Anisotropy was assumed (10:1) but not evaluated in the model</a:t>
            </a:r>
          </a:p>
          <a:p>
            <a:r>
              <a:rPr lang="en-US" sz="2000" dirty="0"/>
              <a:t>Scenarios</a:t>
            </a:r>
          </a:p>
          <a:p>
            <a:pPr lvl="1"/>
            <a:r>
              <a:rPr lang="en-US" sz="1600" dirty="0"/>
              <a:t>Worst-case scenario: Failure of Winnipeg Shale was not considered in HAFR</a:t>
            </a:r>
          </a:p>
          <a:p>
            <a:pPr lvl="1"/>
            <a:r>
              <a:rPr lang="en-US" sz="1600" dirty="0"/>
              <a:t>Partial consideration in the recent work (we were not able to review it since it was presented last week only)</a:t>
            </a:r>
          </a:p>
          <a:p>
            <a:pPr marL="457200" lvl="1" indent="0">
              <a:buNone/>
            </a:pPr>
            <a:endParaRPr lang="en-US" sz="1600" dirty="0"/>
          </a:p>
        </p:txBody>
      </p:sp>
      <p:sp>
        <p:nvSpPr>
          <p:cNvPr id="4" name="Slide Number Placeholder 3"/>
          <p:cNvSpPr>
            <a:spLocks noGrp="1"/>
          </p:cNvSpPr>
          <p:nvPr>
            <p:ph type="sldNum" sz="quarter" idx="4"/>
          </p:nvPr>
        </p:nvSpPr>
        <p:spPr>
          <a:xfrm>
            <a:off x="6457950" y="6356350"/>
            <a:ext cx="2057400" cy="365125"/>
          </a:xfrm>
        </p:spPr>
        <p:txBody>
          <a:bodyPr/>
          <a:lstStyle/>
          <a:p>
            <a:fld id="{5DE0797D-B6FC-4197-8199-7FF68889BB19}" type="slidenum">
              <a:rPr lang="en-CA" smtClean="0"/>
              <a:t>26</a:t>
            </a:fld>
            <a:endParaRPr lang="en-CA" dirty="0"/>
          </a:p>
        </p:txBody>
      </p:sp>
    </p:spTree>
    <p:extLst>
      <p:ext uri="{BB962C8B-B14F-4D97-AF65-F5344CB8AC3E}">
        <p14:creationId xmlns:p14="http://schemas.microsoft.com/office/powerpoint/2010/main" val="38015518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Numerical Groundwater Modeling (vi) </a:t>
            </a:r>
          </a:p>
        </p:txBody>
      </p:sp>
      <p:sp>
        <p:nvSpPr>
          <p:cNvPr id="3" name="Content Placeholder 2"/>
          <p:cNvSpPr>
            <a:spLocks noGrp="1"/>
          </p:cNvSpPr>
          <p:nvPr>
            <p:ph idx="1"/>
          </p:nvPr>
        </p:nvSpPr>
        <p:spPr>
          <a:xfrm>
            <a:off x="466724" y="1258888"/>
            <a:ext cx="8509325" cy="5281871"/>
          </a:xfrm>
        </p:spPr>
        <p:txBody>
          <a:bodyPr/>
          <a:lstStyle/>
          <a:p>
            <a:pPr marL="0" indent="0">
              <a:buNone/>
            </a:pPr>
            <a:r>
              <a:rPr lang="en-US" sz="2000" dirty="0"/>
              <a:t>Sensitivity</a:t>
            </a:r>
          </a:p>
          <a:p>
            <a:r>
              <a:rPr lang="en-US" sz="2000" dirty="0"/>
              <a:t>Parameter uncertainty not defined (field </a:t>
            </a:r>
            <a:b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2000" dirty="0"/>
              <a:t>test – literature values – (old) driller reports)</a:t>
            </a:r>
          </a:p>
          <a:p>
            <a:r>
              <a:rPr lang="en-US" sz="2000" dirty="0"/>
              <a:t>Limited sensitivity includes various hydraulic </a:t>
            </a:r>
            <a:b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2000" dirty="0"/>
              <a:t>parameters (of the shale layer) were altered</a:t>
            </a: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b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2000" dirty="0"/>
              <a:t>by either increasing or decreasing values by a </a:t>
            </a:r>
            <a:b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2000" dirty="0"/>
              <a:t>specified amount. </a:t>
            </a:r>
          </a:p>
          <a:p>
            <a:r>
              <a:rPr lang="en-US" sz="2000" dirty="0"/>
              <a:t>Drawdowns in the Carbonate and Winnipeg Sandstone aquifers are considered to be “</a:t>
            </a:r>
            <a:r>
              <a:rPr lang="en-US" sz="2000" i="1" dirty="0"/>
              <a:t>moderately sensitive</a:t>
            </a:r>
            <a:r>
              <a:rPr lang="en-US" sz="2000" dirty="0"/>
              <a:t>” to changes in K of the Winnipeg Sandstone. </a:t>
            </a:r>
          </a:p>
          <a:p>
            <a:r>
              <a:rPr lang="en-US" sz="2000" dirty="0"/>
              <a:t>This comment reinforces our conclusion that the hydraulic parameters used in the numerical modeling need to be re-examined. </a:t>
            </a:r>
          </a:p>
          <a:p>
            <a:r>
              <a:rPr lang="en-US" sz="2000" dirty="0"/>
              <a:t>No boundary conditions (besides recharge) were included</a:t>
            </a:r>
          </a:p>
          <a:p>
            <a:pPr lvl="1"/>
            <a:endParaRPr lang="en-US" sz="1600" dirty="0"/>
          </a:p>
          <a:p>
            <a:endParaRPr lang="en-US" sz="2000" dirty="0"/>
          </a:p>
          <a:p>
            <a:pPr marL="457200" lvl="1" indent="0">
              <a:buNone/>
            </a:pPr>
            <a:endParaRPr lang="en-US" sz="1600" dirty="0"/>
          </a:p>
        </p:txBody>
      </p:sp>
      <p:sp>
        <p:nvSpPr>
          <p:cNvPr id="4" name="Slide Number Placeholder 3"/>
          <p:cNvSpPr>
            <a:spLocks noGrp="1"/>
          </p:cNvSpPr>
          <p:nvPr>
            <p:ph type="sldNum" sz="quarter" idx="4"/>
          </p:nvPr>
        </p:nvSpPr>
        <p:spPr>
          <a:xfrm>
            <a:off x="6457950" y="6356350"/>
            <a:ext cx="2057400" cy="365125"/>
          </a:xfrm>
        </p:spPr>
        <p:txBody>
          <a:bodyPr/>
          <a:lstStyle/>
          <a:p>
            <a:fld id="{5DE0797D-B6FC-4197-8199-7FF68889BB19}" type="slidenum">
              <a:rPr lang="en-CA" smtClean="0"/>
              <a:t>27</a:t>
            </a:fld>
            <a:endParaRPr lang="en-CA" dirty="0"/>
          </a:p>
        </p:txBody>
      </p:sp>
      <p:pic>
        <p:nvPicPr>
          <p:cNvPr id="6" name="Picture 5">
            <a:extLst>
              <a:ext uri="{FF2B5EF4-FFF2-40B4-BE49-F238E27FC236}">
                <a16:creationId xmlns:a16="http://schemas.microsoft.com/office/drawing/2014/main" id="{511EE813-DCAB-5A54-3AAB-16B622272B53}"/>
              </a:ext>
            </a:extLst>
          </p:cNvPr>
          <p:cNvPicPr>
            <a:picLocks noChangeAspect="1"/>
          </p:cNvPicPr>
          <p:nvPr/>
        </p:nvPicPr>
        <p:blipFill>
          <a:blip r:embed="rId2"/>
          <a:stretch>
            <a:fillRect/>
          </a:stretch>
        </p:blipFill>
        <p:spPr>
          <a:xfrm>
            <a:off x="5610674" y="571501"/>
            <a:ext cx="3420791" cy="2915961"/>
          </a:xfrm>
          <a:prstGeom prst="rect">
            <a:avLst/>
          </a:prstGeom>
        </p:spPr>
      </p:pic>
    </p:spTree>
    <p:extLst>
      <p:ext uri="{BB962C8B-B14F-4D97-AF65-F5344CB8AC3E}">
        <p14:creationId xmlns:p14="http://schemas.microsoft.com/office/powerpoint/2010/main" val="27223181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Geochemistry (</a:t>
            </a:r>
            <a:r>
              <a:rPr lang="en-CA" dirty="0" err="1"/>
              <a:t>i</a:t>
            </a:r>
            <a:r>
              <a:rPr lang="en-CA" dirty="0"/>
              <a:t>) </a:t>
            </a:r>
          </a:p>
        </p:txBody>
      </p:sp>
      <p:sp>
        <p:nvSpPr>
          <p:cNvPr id="3" name="Content Placeholder 2"/>
          <p:cNvSpPr>
            <a:spLocks noGrp="1"/>
          </p:cNvSpPr>
          <p:nvPr>
            <p:ph idx="1"/>
          </p:nvPr>
        </p:nvSpPr>
        <p:spPr>
          <a:xfrm>
            <a:off x="466724" y="1258888"/>
            <a:ext cx="8509325" cy="5281871"/>
          </a:xfrm>
        </p:spPr>
        <p:txBody>
          <a:bodyPr/>
          <a:lstStyle/>
          <a:p>
            <a:pPr marL="0" indent="0">
              <a:buNone/>
            </a:pPr>
            <a:r>
              <a:rPr lang="en-US" sz="2000" dirty="0"/>
              <a:t>Review related to acid-mine drainage</a:t>
            </a:r>
          </a:p>
          <a:p>
            <a:r>
              <a:rPr lang="en-US" sz="2000" dirty="0"/>
              <a:t>Does not include that changes to the flow, pH, and redox conditions within the aquifer due to the mining activities could result in leaching of trace metals into the aquifers (e.g., Bru121-1_36.57 to 37.00, Winnipeg Shale)</a:t>
            </a:r>
          </a:p>
          <a:p>
            <a:r>
              <a:rPr lang="en-US" sz="2000" dirty="0"/>
              <a:t>Leaching from surface water to groundwater not considered and was not compared to the guidelines</a:t>
            </a:r>
          </a:p>
          <a:p>
            <a:r>
              <a:rPr lang="en-US" sz="2000" dirty="0"/>
              <a:t>Potential pathways are sinkholes in the Upper Carbonate (e.g., near Beausejour) and brownfields</a:t>
            </a:r>
          </a:p>
          <a:p>
            <a:pPr lvl="1"/>
            <a:endParaRPr lang="en-US" sz="1600" dirty="0"/>
          </a:p>
        </p:txBody>
      </p:sp>
      <p:sp>
        <p:nvSpPr>
          <p:cNvPr id="4" name="Slide Number Placeholder 3"/>
          <p:cNvSpPr>
            <a:spLocks noGrp="1"/>
          </p:cNvSpPr>
          <p:nvPr>
            <p:ph type="sldNum" sz="quarter" idx="4"/>
          </p:nvPr>
        </p:nvSpPr>
        <p:spPr>
          <a:xfrm>
            <a:off x="6457950" y="6356350"/>
            <a:ext cx="2057400" cy="365125"/>
          </a:xfrm>
        </p:spPr>
        <p:txBody>
          <a:bodyPr/>
          <a:lstStyle/>
          <a:p>
            <a:fld id="{5DE0797D-B6FC-4197-8199-7FF68889BB19}" type="slidenum">
              <a:rPr lang="en-CA" smtClean="0"/>
              <a:t>28</a:t>
            </a:fld>
            <a:endParaRPr lang="en-CA" dirty="0"/>
          </a:p>
        </p:txBody>
      </p:sp>
    </p:spTree>
    <p:extLst>
      <p:ext uri="{BB962C8B-B14F-4D97-AF65-F5344CB8AC3E}">
        <p14:creationId xmlns:p14="http://schemas.microsoft.com/office/powerpoint/2010/main" val="9434596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Geochemistry (ii) </a:t>
            </a:r>
          </a:p>
        </p:txBody>
      </p:sp>
      <p:sp>
        <p:nvSpPr>
          <p:cNvPr id="3" name="Content Placeholder 2"/>
          <p:cNvSpPr>
            <a:spLocks noGrp="1"/>
          </p:cNvSpPr>
          <p:nvPr>
            <p:ph idx="1"/>
          </p:nvPr>
        </p:nvSpPr>
        <p:spPr>
          <a:xfrm>
            <a:off x="466724" y="1258888"/>
            <a:ext cx="8509325" cy="5281871"/>
          </a:xfrm>
        </p:spPr>
        <p:txBody>
          <a:bodyPr/>
          <a:lstStyle/>
          <a:p>
            <a:pPr marL="0" indent="0">
              <a:buNone/>
            </a:pPr>
            <a:r>
              <a:rPr lang="en-US" sz="2000" dirty="0"/>
              <a:t>We heard last week:</a:t>
            </a:r>
          </a:p>
          <a:p>
            <a:pPr marL="0" indent="0">
              <a:buNone/>
            </a:pPr>
            <a:endParaRPr lang="en-US" sz="2000" dirty="0"/>
          </a:p>
          <a:p>
            <a:pPr marL="0" indent="0">
              <a:buNone/>
            </a:pPr>
            <a:r>
              <a:rPr lang="en-US" sz="2000" dirty="0"/>
              <a:t>Assumption: </a:t>
            </a:r>
          </a:p>
          <a:p>
            <a:r>
              <a:rPr lang="en-US" sz="2000" dirty="0"/>
              <a:t>just 1% waste rock - expected annual production 1,360,000 m</a:t>
            </a:r>
            <a:r>
              <a:rPr lang="en-US" sz="2000" baseline="30000" dirty="0"/>
              <a:t>3</a:t>
            </a:r>
            <a:r>
              <a:rPr lang="en-US" sz="2000" dirty="0"/>
              <a:t> result in waste rock of 1,360 m</a:t>
            </a:r>
            <a:r>
              <a:rPr lang="en-US" sz="2000" baseline="30000" dirty="0"/>
              <a:t>3</a:t>
            </a:r>
            <a:r>
              <a:rPr lang="en-US" sz="2000" dirty="0"/>
              <a:t> (~2,100 </a:t>
            </a:r>
            <a:r>
              <a:rPr lang="en-US" sz="2000" dirty="0" err="1"/>
              <a:t>tonnes</a:t>
            </a:r>
            <a:r>
              <a:rPr lang="en-US" sz="2000" dirty="0"/>
              <a:t>)</a:t>
            </a:r>
          </a:p>
          <a:p>
            <a:r>
              <a:rPr lang="en-US" sz="2000" dirty="0"/>
              <a:t>5 years: 10,500 </a:t>
            </a:r>
            <a:r>
              <a:rPr lang="en-US" sz="2000" dirty="0" err="1"/>
              <a:t>tonnes</a:t>
            </a:r>
            <a:r>
              <a:rPr lang="en-US" sz="2000" dirty="0"/>
              <a:t> plus cuttings from drilling (roughly 1000 boreholes)</a:t>
            </a:r>
          </a:p>
          <a:p>
            <a:pPr marL="0" indent="0">
              <a:buNone/>
            </a:pPr>
            <a:endParaRPr lang="en-US" sz="2000" dirty="0"/>
          </a:p>
          <a:p>
            <a:pPr marL="0" indent="0">
              <a:buNone/>
            </a:pPr>
            <a:r>
              <a:rPr lang="en-US" sz="2000" dirty="0"/>
              <a:t>Sampling</a:t>
            </a:r>
          </a:p>
          <a:p>
            <a:r>
              <a:rPr lang="en-US" sz="2000" dirty="0"/>
              <a:t>Not many samples: 9 rock samples related to acid mine drainage taken</a:t>
            </a:r>
          </a:p>
          <a:p>
            <a:r>
              <a:rPr lang="en-US" sz="2000" dirty="0"/>
              <a:t>Not a single duplicate (uncertainty range?)</a:t>
            </a:r>
          </a:p>
          <a:p>
            <a:r>
              <a:rPr lang="en-US" sz="2000" dirty="0"/>
              <a:t>Unqualified grab samples taken from Winnipeg Sandstone formation</a:t>
            </a:r>
          </a:p>
          <a:p>
            <a:r>
              <a:rPr lang="en-US" sz="2000" dirty="0"/>
              <a:t>Documentation partly not adequate (e.g., what happened during storing water sample BRU 96-1 between collection and delivery to ALS?)</a:t>
            </a:r>
          </a:p>
          <a:p>
            <a:pPr lvl="1"/>
            <a:endParaRPr lang="en-US" sz="1600" dirty="0"/>
          </a:p>
        </p:txBody>
      </p:sp>
      <p:sp>
        <p:nvSpPr>
          <p:cNvPr id="4" name="Slide Number Placeholder 3"/>
          <p:cNvSpPr>
            <a:spLocks noGrp="1"/>
          </p:cNvSpPr>
          <p:nvPr>
            <p:ph type="sldNum" sz="quarter" idx="4"/>
          </p:nvPr>
        </p:nvSpPr>
        <p:spPr>
          <a:xfrm>
            <a:off x="6457950" y="6356350"/>
            <a:ext cx="2057400" cy="365125"/>
          </a:xfrm>
        </p:spPr>
        <p:txBody>
          <a:bodyPr/>
          <a:lstStyle/>
          <a:p>
            <a:fld id="{5DE0797D-B6FC-4197-8199-7FF68889BB19}" type="slidenum">
              <a:rPr lang="en-CA" smtClean="0"/>
              <a:t>29</a:t>
            </a:fld>
            <a:endParaRPr lang="en-CA" dirty="0"/>
          </a:p>
        </p:txBody>
      </p:sp>
      <p:pic>
        <p:nvPicPr>
          <p:cNvPr id="6" name="Picture 5">
            <a:extLst>
              <a:ext uri="{FF2B5EF4-FFF2-40B4-BE49-F238E27FC236}">
                <a16:creationId xmlns:a16="http://schemas.microsoft.com/office/drawing/2014/main" id="{126C9EE2-8394-C779-1DDB-D7152E27DCB2}"/>
              </a:ext>
            </a:extLst>
          </p:cNvPr>
          <p:cNvPicPr>
            <a:picLocks noChangeAspect="1"/>
          </p:cNvPicPr>
          <p:nvPr/>
        </p:nvPicPr>
        <p:blipFill>
          <a:blip r:embed="rId2"/>
          <a:stretch>
            <a:fillRect/>
          </a:stretch>
        </p:blipFill>
        <p:spPr>
          <a:xfrm>
            <a:off x="501811" y="1734705"/>
            <a:ext cx="8439150" cy="276225"/>
          </a:xfrm>
          <a:prstGeom prst="rect">
            <a:avLst/>
          </a:prstGeom>
        </p:spPr>
      </p:pic>
    </p:spTree>
    <p:extLst>
      <p:ext uri="{BB962C8B-B14F-4D97-AF65-F5344CB8AC3E}">
        <p14:creationId xmlns:p14="http://schemas.microsoft.com/office/powerpoint/2010/main" val="2798430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Dr. Allan Woodbury, P.Eng. (MB, BC)</a:t>
            </a:r>
          </a:p>
        </p:txBody>
      </p:sp>
      <p:sp>
        <p:nvSpPr>
          <p:cNvPr id="3" name="Content Placeholder 2"/>
          <p:cNvSpPr>
            <a:spLocks noGrp="1"/>
          </p:cNvSpPr>
          <p:nvPr>
            <p:ph idx="1"/>
          </p:nvPr>
        </p:nvSpPr>
        <p:spPr>
          <a:xfrm>
            <a:off x="466724" y="1258888"/>
            <a:ext cx="8509325" cy="4652385"/>
          </a:xfrm>
        </p:spPr>
        <p:txBody>
          <a:bodyPr/>
          <a:lstStyle/>
          <a:p>
            <a:r>
              <a:rPr lang="en-US" sz="2000" dirty="0"/>
              <a:t>Lifetime Professor Emeritus, Department of Civil Engineering, University of Manitoba </a:t>
            </a:r>
          </a:p>
          <a:p>
            <a:r>
              <a:rPr lang="en-US" sz="2000" dirty="0"/>
              <a:t>&gt;40 years of experience across Canada and internationally </a:t>
            </a:r>
          </a:p>
          <a:p>
            <a:r>
              <a:rPr lang="en-US" sz="2000" dirty="0"/>
              <a:t>Considerable experience in service to Manitoba and in the area of question</a:t>
            </a:r>
          </a:p>
          <a:p>
            <a:r>
              <a:rPr lang="en-US" sz="2000" dirty="0"/>
              <a:t>Provided consultation to more than 16 governments and organizations across North America, including AECL and the Center for Nuclear Waste Regulatory Analyses in Texas</a:t>
            </a:r>
          </a:p>
          <a:p>
            <a:endParaRPr lang="en-US" sz="2000" dirty="0"/>
          </a:p>
          <a:p>
            <a:endParaRPr lang="en-US" sz="2000" dirty="0"/>
          </a:p>
        </p:txBody>
      </p:sp>
      <p:sp>
        <p:nvSpPr>
          <p:cNvPr id="4" name="Slide Number Placeholder 3"/>
          <p:cNvSpPr>
            <a:spLocks noGrp="1"/>
          </p:cNvSpPr>
          <p:nvPr>
            <p:ph type="sldNum" sz="quarter" idx="4"/>
          </p:nvPr>
        </p:nvSpPr>
        <p:spPr>
          <a:xfrm>
            <a:off x="6457950" y="6356350"/>
            <a:ext cx="2057400" cy="365125"/>
          </a:xfrm>
        </p:spPr>
        <p:txBody>
          <a:bodyPr/>
          <a:lstStyle/>
          <a:p>
            <a:fld id="{5DE0797D-B6FC-4197-8199-7FF68889BB19}" type="slidenum">
              <a:rPr lang="en-CA" smtClean="0"/>
              <a:t>3</a:t>
            </a:fld>
            <a:endParaRPr lang="en-CA" dirty="0"/>
          </a:p>
        </p:txBody>
      </p:sp>
    </p:spTree>
    <p:extLst>
      <p:ext uri="{BB962C8B-B14F-4D97-AF65-F5344CB8AC3E}">
        <p14:creationId xmlns:p14="http://schemas.microsoft.com/office/powerpoint/2010/main" val="23879527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Geochemistry (iii) </a:t>
            </a:r>
          </a:p>
        </p:txBody>
      </p:sp>
      <p:sp>
        <p:nvSpPr>
          <p:cNvPr id="3" name="Content Placeholder 2"/>
          <p:cNvSpPr>
            <a:spLocks noGrp="1"/>
          </p:cNvSpPr>
          <p:nvPr>
            <p:ph idx="1"/>
          </p:nvPr>
        </p:nvSpPr>
        <p:spPr>
          <a:xfrm>
            <a:off x="466724" y="1258888"/>
            <a:ext cx="8509325" cy="5281871"/>
          </a:xfrm>
        </p:spPr>
        <p:txBody>
          <a:bodyPr/>
          <a:lstStyle/>
          <a:p>
            <a:r>
              <a:rPr lang="en-US" sz="2000" dirty="0"/>
              <a:t>Geochemical sampling before, during, and after the pumping test does not mimic </a:t>
            </a:r>
            <a:r>
              <a:rPr lang="en-US" sz="2000" dirty="0" err="1"/>
              <a:t>reinfiltration</a:t>
            </a:r>
            <a:r>
              <a:rPr lang="en-US" sz="2000" dirty="0"/>
              <a:t> during mining operation </a:t>
            </a:r>
          </a:p>
          <a:p>
            <a:r>
              <a:rPr lang="en-US" sz="2000" dirty="0"/>
              <a:t>Key drivers for acid mine drainage such as dissolved oxygen (DO), pH need to be stronger considered in terms of geochemical changes</a:t>
            </a:r>
          </a:p>
          <a:p>
            <a:endParaRPr lang="en-US" sz="2000" dirty="0"/>
          </a:p>
          <a:p>
            <a:r>
              <a:rPr lang="en-US" sz="2000" dirty="0"/>
              <a:t>Assumption: groundwater at 6</a:t>
            </a:r>
            <a:r>
              <a:rPr lang="en-US" sz="2000" dirty="0">
                <a:latin typeface="Calibri" panose="020F0502020204030204" pitchFamily="34" charset="0"/>
                <a:cs typeface="Calibri" panose="020F0502020204030204" pitchFamily="34" charset="0"/>
              </a:rPr>
              <a:t>˚C -&gt; 12,45 mg/L; process might allow for 40% saturation -&gt; DO = 5 mg/L</a:t>
            </a:r>
          </a:p>
          <a:p>
            <a:r>
              <a:rPr lang="en-US" sz="2000" dirty="0">
                <a:latin typeface="Calibri" panose="020F0502020204030204" pitchFamily="34" charset="0"/>
                <a:cs typeface="Calibri" panose="020F0502020204030204" pitchFamily="34" charset="0"/>
              </a:rPr>
              <a:t>Slurry could be pumped 2:1 (fluid : sand, </a:t>
            </a:r>
            <a:r>
              <a:rPr lang="en-US" sz="2000" dirty="0" err="1">
                <a:latin typeface="Calibri" panose="020F0502020204030204" pitchFamily="34" charset="0"/>
                <a:cs typeface="Calibri" panose="020F0502020204030204" pitchFamily="34" charset="0"/>
              </a:rPr>
              <a:t>Sio</a:t>
            </a:r>
            <a:r>
              <a:rPr lang="en-US" sz="2000" dirty="0">
                <a:latin typeface="Calibri" panose="020F0502020204030204" pitchFamily="34" charset="0"/>
                <a:cs typeface="Calibri" panose="020F0502020204030204" pitchFamily="34" charset="0"/>
              </a:rPr>
              <a:t> says 1:1) -&gt; 21,000 </a:t>
            </a:r>
            <a:r>
              <a:rPr lang="en-US" sz="2000" dirty="0" err="1">
                <a:latin typeface="Calibri" panose="020F0502020204030204" pitchFamily="34" charset="0"/>
                <a:cs typeface="Calibri" panose="020F0502020204030204" pitchFamily="34" charset="0"/>
              </a:rPr>
              <a:t>tonnes</a:t>
            </a:r>
            <a:r>
              <a:rPr lang="en-US" sz="2000" dirty="0">
                <a:latin typeface="Calibri" panose="020F0502020204030204" pitchFamily="34" charset="0"/>
                <a:cs typeface="Calibri" panose="020F0502020204030204" pitchFamily="34" charset="0"/>
              </a:rPr>
              <a:t> of silica sand need ~28,000 m</a:t>
            </a:r>
            <a:r>
              <a:rPr lang="en-US" sz="2000" baseline="30000" dirty="0">
                <a:latin typeface="Calibri" panose="020F0502020204030204" pitchFamily="34" charset="0"/>
                <a:cs typeface="Calibri" panose="020F0502020204030204" pitchFamily="34" charset="0"/>
              </a:rPr>
              <a:t>3</a:t>
            </a:r>
            <a:r>
              <a:rPr lang="en-US" sz="2000" dirty="0">
                <a:latin typeface="Calibri" panose="020F0502020204030204" pitchFamily="34" charset="0"/>
                <a:cs typeface="Calibri" panose="020F0502020204030204" pitchFamily="34" charset="0"/>
              </a:rPr>
              <a:t> of water -&gt; total DO introduction 70 kg for each cluster</a:t>
            </a:r>
          </a:p>
          <a:p>
            <a:r>
              <a:rPr lang="en-US" sz="2000" dirty="0">
                <a:latin typeface="Calibri" panose="020F0502020204030204" pitchFamily="34" charset="0"/>
                <a:cs typeface="Calibri" panose="020F0502020204030204" pitchFamily="34" charset="0"/>
              </a:rPr>
              <a:t>Though not all will stay in the Winnipeg Sandstone formation this has the potential to change the redox state drastically</a:t>
            </a:r>
          </a:p>
          <a:p>
            <a:r>
              <a:rPr lang="en-US" sz="2000" dirty="0">
                <a:latin typeface="Calibri" panose="020F0502020204030204" pitchFamily="34" charset="0"/>
                <a:cs typeface="Calibri" panose="020F0502020204030204" pitchFamily="34" charset="0"/>
              </a:rPr>
              <a:t>This is not included in any evaluation</a:t>
            </a:r>
            <a:endParaRPr lang="en-US" sz="2000" dirty="0"/>
          </a:p>
          <a:p>
            <a:pPr lvl="1"/>
            <a:endParaRPr lang="en-US" sz="1600" dirty="0"/>
          </a:p>
        </p:txBody>
      </p:sp>
      <p:sp>
        <p:nvSpPr>
          <p:cNvPr id="4" name="Slide Number Placeholder 3"/>
          <p:cNvSpPr>
            <a:spLocks noGrp="1"/>
          </p:cNvSpPr>
          <p:nvPr>
            <p:ph type="sldNum" sz="quarter" idx="4"/>
          </p:nvPr>
        </p:nvSpPr>
        <p:spPr>
          <a:xfrm>
            <a:off x="6457950" y="6356350"/>
            <a:ext cx="2057400" cy="365125"/>
          </a:xfrm>
        </p:spPr>
        <p:txBody>
          <a:bodyPr/>
          <a:lstStyle/>
          <a:p>
            <a:fld id="{5DE0797D-B6FC-4197-8199-7FF68889BB19}" type="slidenum">
              <a:rPr lang="en-CA" smtClean="0"/>
              <a:t>30</a:t>
            </a:fld>
            <a:endParaRPr lang="en-CA" dirty="0"/>
          </a:p>
        </p:txBody>
      </p:sp>
    </p:spTree>
    <p:extLst>
      <p:ext uri="{BB962C8B-B14F-4D97-AF65-F5344CB8AC3E}">
        <p14:creationId xmlns:p14="http://schemas.microsoft.com/office/powerpoint/2010/main" val="5798444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Geochemistry (iv) </a:t>
            </a:r>
          </a:p>
        </p:txBody>
      </p:sp>
      <p:sp>
        <p:nvSpPr>
          <p:cNvPr id="3" name="Content Placeholder 2"/>
          <p:cNvSpPr>
            <a:spLocks noGrp="1"/>
          </p:cNvSpPr>
          <p:nvPr>
            <p:ph idx="1"/>
          </p:nvPr>
        </p:nvSpPr>
        <p:spPr>
          <a:xfrm>
            <a:off x="466724" y="1258888"/>
            <a:ext cx="8509325" cy="5281871"/>
          </a:xfrm>
        </p:spPr>
        <p:txBody>
          <a:bodyPr/>
          <a:lstStyle/>
          <a:p>
            <a:pPr marL="0" indent="0">
              <a:buNone/>
            </a:pPr>
            <a:r>
              <a:rPr lang="en-US" sz="2000" dirty="0"/>
              <a:t>Geochemical Modeling – Open Questions</a:t>
            </a:r>
          </a:p>
          <a:p>
            <a:r>
              <a:rPr lang="en-US" sz="2000" dirty="0"/>
              <a:t>Trace metals, which are contaminants of concern for drinking water quality, not considered </a:t>
            </a:r>
          </a:p>
          <a:p>
            <a:r>
              <a:rPr lang="en-US" sz="2000" dirty="0"/>
              <a:t>Modelling selected only low-risk scenarios and did not seek to address two major issues - a reduced water quality in general, or risk to human, aquatic, or agricultural life. Risks were not identified, e.g., by worst-case scenarios (e.g. data based on sample Bru121-1_36.57 to 37.00). </a:t>
            </a:r>
          </a:p>
          <a:p>
            <a:r>
              <a:rPr lang="en-US" sz="2000" dirty="0"/>
              <a:t>Geochemical models are not fully described, e.g., redox conditions (pe) are missing, or is pe = default = 4 used? </a:t>
            </a:r>
          </a:p>
          <a:p>
            <a:r>
              <a:rPr lang="en-US" sz="2000" dirty="0"/>
              <a:t>Potential changes to the groundwater chemistry due to the expected changes in pH and redox conditions are not included</a:t>
            </a:r>
          </a:p>
          <a:p>
            <a:pPr lvl="1"/>
            <a:endParaRPr lang="en-US" sz="1600" dirty="0"/>
          </a:p>
          <a:p>
            <a:pPr lvl="1"/>
            <a:endParaRPr lang="en-US" sz="1600" dirty="0"/>
          </a:p>
        </p:txBody>
      </p:sp>
      <p:sp>
        <p:nvSpPr>
          <p:cNvPr id="4" name="Slide Number Placeholder 3"/>
          <p:cNvSpPr>
            <a:spLocks noGrp="1"/>
          </p:cNvSpPr>
          <p:nvPr>
            <p:ph type="sldNum" sz="quarter" idx="4"/>
          </p:nvPr>
        </p:nvSpPr>
        <p:spPr>
          <a:xfrm>
            <a:off x="6457950" y="6356350"/>
            <a:ext cx="2057400" cy="365125"/>
          </a:xfrm>
        </p:spPr>
        <p:txBody>
          <a:bodyPr/>
          <a:lstStyle/>
          <a:p>
            <a:fld id="{5DE0797D-B6FC-4197-8199-7FF68889BB19}" type="slidenum">
              <a:rPr lang="en-CA" smtClean="0"/>
              <a:t>31</a:t>
            </a:fld>
            <a:endParaRPr lang="en-CA" dirty="0"/>
          </a:p>
        </p:txBody>
      </p:sp>
    </p:spTree>
    <p:extLst>
      <p:ext uri="{BB962C8B-B14F-4D97-AF65-F5344CB8AC3E}">
        <p14:creationId xmlns:p14="http://schemas.microsoft.com/office/powerpoint/2010/main" val="28435807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22042"/>
            <a:ext cx="7772400" cy="1613915"/>
          </a:xfrm>
        </p:spPr>
        <p:txBody>
          <a:bodyPr/>
          <a:lstStyle/>
          <a:p>
            <a:pPr algn="ctr"/>
            <a:r>
              <a:rPr lang="en-US" dirty="0"/>
              <a:t>Thank you very much for your attention!</a:t>
            </a:r>
            <a:br>
              <a:rPr lang="en-US" dirty="0"/>
            </a:br>
            <a:br>
              <a:rPr lang="en-CA" dirty="0"/>
            </a:br>
            <a:endParaRPr lang="en-CA" dirty="0"/>
          </a:p>
        </p:txBody>
      </p:sp>
      <p:sp>
        <p:nvSpPr>
          <p:cNvPr id="11" name="Slide Number Placeholder 3"/>
          <p:cNvSpPr>
            <a:spLocks noGrp="1"/>
          </p:cNvSpPr>
          <p:nvPr>
            <p:ph type="sldNum" sz="quarter" idx="4"/>
          </p:nvPr>
        </p:nvSpPr>
        <p:spPr>
          <a:xfrm>
            <a:off x="6457950" y="6356350"/>
            <a:ext cx="2057400" cy="365125"/>
          </a:xfrm>
        </p:spPr>
        <p:txBody>
          <a:bodyPr/>
          <a:lstStyle/>
          <a:p>
            <a:fld id="{5DE0797D-B6FC-4197-8199-7FF68889BB19}" type="slidenum">
              <a:rPr lang="en-CA" smtClean="0"/>
              <a:t>32</a:t>
            </a:fld>
            <a:endParaRPr lang="en-CA" dirty="0"/>
          </a:p>
        </p:txBody>
      </p:sp>
    </p:spTree>
    <p:extLst>
      <p:ext uri="{BB962C8B-B14F-4D97-AF65-F5344CB8AC3E}">
        <p14:creationId xmlns:p14="http://schemas.microsoft.com/office/powerpoint/2010/main" val="19584347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References</a:t>
            </a:r>
            <a:endParaRPr lang="en-CA" dirty="0"/>
          </a:p>
        </p:txBody>
      </p:sp>
      <p:sp>
        <p:nvSpPr>
          <p:cNvPr id="3" name="Content Placeholder 2"/>
          <p:cNvSpPr>
            <a:spLocks noGrp="1"/>
          </p:cNvSpPr>
          <p:nvPr>
            <p:ph idx="1"/>
          </p:nvPr>
        </p:nvSpPr>
        <p:spPr/>
        <p:txBody>
          <a:bodyPr/>
          <a:lstStyle/>
          <a:p>
            <a:r>
              <a:rPr lang="en-CA" sz="1100" dirty="0" err="1"/>
              <a:t>Betcher</a:t>
            </a:r>
            <a:r>
              <a:rPr lang="en-CA" sz="1100" dirty="0"/>
              <a:t>, R., Grove, G., </a:t>
            </a:r>
            <a:r>
              <a:rPr lang="en-CA" sz="1100" dirty="0" err="1"/>
              <a:t>Pupp</a:t>
            </a:r>
            <a:r>
              <a:rPr lang="en-CA" sz="1100" dirty="0"/>
              <a:t>, C., 1995. Groundwater in Manitoba: hydrogeology, quality concerns, management, Environmental Sciences, Division National Hydrology Research Institute, Environment Canada.</a:t>
            </a:r>
          </a:p>
          <a:p>
            <a:r>
              <a:rPr lang="en-CA" sz="1100" dirty="0"/>
              <a:t>Ferguson, G., </a:t>
            </a:r>
            <a:r>
              <a:rPr lang="en-CA" sz="1100" dirty="0" err="1"/>
              <a:t>Betcher</a:t>
            </a:r>
            <a:r>
              <a:rPr lang="en-CA" sz="1100" dirty="0"/>
              <a:t>, R.N., </a:t>
            </a:r>
            <a:r>
              <a:rPr lang="en-CA" sz="1100" dirty="0" err="1"/>
              <a:t>Grasby</a:t>
            </a:r>
            <a:r>
              <a:rPr lang="en-CA" sz="1100" dirty="0"/>
              <a:t>, S.E., 2007. Hydrogeology of the Winnipeg Formation in Manitoba, Canada. Hydrogeology Journal, 15(3): 573-587.</a:t>
            </a:r>
          </a:p>
          <a:p>
            <a:r>
              <a:rPr lang="en-US" sz="1100" dirty="0"/>
              <a:t>Kennedy, P.L., 2002. Groundwater Flow and Transport Model of the Red River/Interlake Area in Southern Manitoba, University of Manitoba, Winnipeg, MB.</a:t>
            </a:r>
            <a:endParaRPr lang="en-CA" sz="1100" dirty="0"/>
          </a:p>
          <a:p>
            <a:r>
              <a:rPr lang="en-CA" sz="1100" dirty="0"/>
              <a:t>Kennedy, P.L., Woodbury, A.D., 2002. </a:t>
            </a:r>
            <a:r>
              <a:rPr lang="en-CA" sz="1100" dirty="0" err="1"/>
              <a:t>Geostatistics</a:t>
            </a:r>
            <a:r>
              <a:rPr lang="en-CA" sz="1100" dirty="0"/>
              <a:t> and Bayesian updating for transmissivity estimation in a </a:t>
            </a:r>
            <a:r>
              <a:rPr lang="en-CA" sz="1100" dirty="0" err="1"/>
              <a:t>multiaquifer</a:t>
            </a:r>
            <a:r>
              <a:rPr lang="en-CA" sz="1100" dirty="0"/>
              <a:t> system in Manitoba, Canada. Ground Water, 40(3): 273-83.</a:t>
            </a:r>
          </a:p>
          <a:p>
            <a:r>
              <a:rPr lang="en-CA" sz="1100" dirty="0"/>
              <a:t>Kennedy, P.L., Woodbury, A.D., 2005. Sustainability of the Bedrock Aquifer Systems in South-Central Manitoba: Implications for Large-Scale Modelling. Canadian Water Resources Journal / Revue </a:t>
            </a:r>
            <a:r>
              <a:rPr lang="en-CA" sz="1100" dirty="0" err="1"/>
              <a:t>canadienne</a:t>
            </a:r>
            <a:r>
              <a:rPr lang="en-CA" sz="1100" dirty="0"/>
              <a:t> des </a:t>
            </a:r>
            <a:r>
              <a:rPr lang="en-CA" sz="1100" dirty="0" err="1"/>
              <a:t>ressources</a:t>
            </a:r>
            <a:r>
              <a:rPr lang="en-CA" sz="1100" dirty="0"/>
              <a:t> </a:t>
            </a:r>
            <a:r>
              <a:rPr lang="en-CA" sz="1100" dirty="0" err="1"/>
              <a:t>hydriques</a:t>
            </a:r>
            <a:r>
              <a:rPr lang="en-CA" sz="1100" dirty="0"/>
              <a:t>, 30(4): 281-296.</a:t>
            </a:r>
          </a:p>
          <a:p>
            <a:r>
              <a:rPr lang="en-CA" sz="1100" dirty="0"/>
              <a:t>Phipps, G., </a:t>
            </a:r>
            <a:r>
              <a:rPr lang="en-CA" sz="1100" dirty="0" err="1"/>
              <a:t>Betcher</a:t>
            </a:r>
            <a:r>
              <a:rPr lang="en-CA" sz="1100" dirty="0"/>
              <a:t>, R.N., Wang, J., 2008. Geochemical and Isotopic Characterization of a Regional Bedrock/Surficial Aquifer System, Southeastern Manitoba, </a:t>
            </a:r>
            <a:r>
              <a:rPr lang="en-US" sz="1100" dirty="0" err="1"/>
              <a:t>GeoEdmonton</a:t>
            </a:r>
            <a:r>
              <a:rPr lang="en-US" sz="1100" dirty="0"/>
              <a:t> ’08</a:t>
            </a:r>
            <a:r>
              <a:rPr lang="en-CA" sz="1100" dirty="0"/>
              <a:t>.</a:t>
            </a:r>
          </a:p>
          <a:p>
            <a:r>
              <a:rPr lang="en-US" sz="1100" dirty="0"/>
              <a:t>Wang, J., </a:t>
            </a:r>
            <a:r>
              <a:rPr lang="en-US" sz="1100" dirty="0" err="1"/>
              <a:t>Betcher</a:t>
            </a:r>
            <a:r>
              <a:rPr lang="en-US" sz="1100" dirty="0"/>
              <a:t>, R.N., Phipps, G.C., 2008. Groundwater Resource Evaluation in Southeastern Manitoba, </a:t>
            </a:r>
            <a:r>
              <a:rPr lang="en-US" sz="1100" dirty="0" err="1"/>
              <a:t>GeoEdmonton</a:t>
            </a:r>
            <a:r>
              <a:rPr lang="en-US" sz="1100" dirty="0"/>
              <a:t> ’08.</a:t>
            </a:r>
            <a:endParaRPr lang="en-CA" sz="1100" dirty="0"/>
          </a:p>
          <a:p>
            <a:endParaRPr lang="en-CA" sz="1100" dirty="0"/>
          </a:p>
          <a:p>
            <a:endParaRPr lang="en-CA" sz="1100" dirty="0"/>
          </a:p>
          <a:p>
            <a:endParaRPr lang="en-CA" sz="1100" dirty="0"/>
          </a:p>
        </p:txBody>
      </p:sp>
      <p:sp>
        <p:nvSpPr>
          <p:cNvPr id="4" name="Slide Number Placeholder 3"/>
          <p:cNvSpPr>
            <a:spLocks noGrp="1"/>
          </p:cNvSpPr>
          <p:nvPr>
            <p:ph type="sldNum" sz="quarter" idx="4"/>
          </p:nvPr>
        </p:nvSpPr>
        <p:spPr>
          <a:xfrm>
            <a:off x="6457950" y="6356350"/>
            <a:ext cx="2057400" cy="365125"/>
          </a:xfrm>
        </p:spPr>
        <p:txBody>
          <a:bodyPr/>
          <a:lstStyle/>
          <a:p>
            <a:fld id="{5DE0797D-B6FC-4197-8199-7FF68889BB19}" type="slidenum">
              <a:rPr lang="en-CA" smtClean="0"/>
              <a:t>33</a:t>
            </a:fld>
            <a:endParaRPr lang="en-CA" dirty="0"/>
          </a:p>
        </p:txBody>
      </p:sp>
    </p:spTree>
    <p:extLst>
      <p:ext uri="{BB962C8B-B14F-4D97-AF65-F5344CB8AC3E}">
        <p14:creationId xmlns:p14="http://schemas.microsoft.com/office/powerpoint/2010/main" val="1890616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Outline</a:t>
            </a:r>
          </a:p>
        </p:txBody>
      </p:sp>
      <p:sp>
        <p:nvSpPr>
          <p:cNvPr id="3" name="Content Placeholder 2"/>
          <p:cNvSpPr>
            <a:spLocks noGrp="1"/>
          </p:cNvSpPr>
          <p:nvPr>
            <p:ph idx="1"/>
          </p:nvPr>
        </p:nvSpPr>
        <p:spPr/>
        <p:txBody>
          <a:bodyPr/>
          <a:lstStyle/>
          <a:p>
            <a:pPr>
              <a:spcBef>
                <a:spcPts val="400"/>
              </a:spcBef>
            </a:pPr>
            <a:r>
              <a:rPr lang="en-CA" sz="2000" dirty="0"/>
              <a:t>Hydrogeological Investigations</a:t>
            </a:r>
          </a:p>
          <a:p>
            <a:pPr>
              <a:spcBef>
                <a:spcPts val="400"/>
              </a:spcBef>
            </a:pPr>
            <a:r>
              <a:rPr lang="en-CA" sz="2000" dirty="0"/>
              <a:t>Site Conceptual Model</a:t>
            </a:r>
          </a:p>
          <a:p>
            <a:pPr>
              <a:spcBef>
                <a:spcPts val="400"/>
              </a:spcBef>
            </a:pPr>
            <a:r>
              <a:rPr lang="en-CA" sz="2000" dirty="0"/>
              <a:t>Numerical Groundwater Modeling</a:t>
            </a:r>
          </a:p>
          <a:p>
            <a:pPr>
              <a:spcBef>
                <a:spcPts val="400"/>
              </a:spcBef>
            </a:pPr>
            <a:r>
              <a:rPr lang="en-CA" sz="2000" dirty="0"/>
              <a:t>Geochemistry</a:t>
            </a:r>
          </a:p>
          <a:p>
            <a:endParaRPr lang="en-CA" dirty="0"/>
          </a:p>
        </p:txBody>
      </p:sp>
      <p:sp>
        <p:nvSpPr>
          <p:cNvPr id="4" name="Slide Number Placeholder 3"/>
          <p:cNvSpPr>
            <a:spLocks noGrp="1"/>
          </p:cNvSpPr>
          <p:nvPr>
            <p:ph type="sldNum" sz="quarter" idx="4"/>
          </p:nvPr>
        </p:nvSpPr>
        <p:spPr/>
        <p:txBody>
          <a:bodyPr/>
          <a:lstStyle/>
          <a:p>
            <a:fld id="{5DE0797D-B6FC-4197-8199-7FF68889BB19}" type="slidenum">
              <a:rPr lang="en-CA" smtClean="0"/>
              <a:t>4</a:t>
            </a:fld>
            <a:endParaRPr lang="en-CA"/>
          </a:p>
        </p:txBody>
      </p:sp>
    </p:spTree>
    <p:extLst>
      <p:ext uri="{BB962C8B-B14F-4D97-AF65-F5344CB8AC3E}">
        <p14:creationId xmlns:p14="http://schemas.microsoft.com/office/powerpoint/2010/main" val="3141198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Overarching Concerns</a:t>
            </a:r>
          </a:p>
        </p:txBody>
      </p:sp>
      <p:sp>
        <p:nvSpPr>
          <p:cNvPr id="3" name="Content Placeholder 2"/>
          <p:cNvSpPr>
            <a:spLocks noGrp="1"/>
          </p:cNvSpPr>
          <p:nvPr>
            <p:ph idx="1"/>
          </p:nvPr>
        </p:nvSpPr>
        <p:spPr/>
        <p:txBody>
          <a:bodyPr/>
          <a:lstStyle/>
          <a:p>
            <a:pPr marL="0" indent="0">
              <a:spcBef>
                <a:spcPts val="400"/>
              </a:spcBef>
              <a:buNone/>
            </a:pPr>
            <a:r>
              <a:rPr lang="en-US" sz="2000" dirty="0"/>
              <a:t>What is a sustainable amount of water to develop from an aquifer?</a:t>
            </a:r>
          </a:p>
          <a:p>
            <a:pPr marL="0" indent="0">
              <a:spcBef>
                <a:spcPts val="400"/>
              </a:spcBef>
              <a:buNone/>
            </a:pPr>
            <a:endParaRPr lang="en-US" sz="2000" dirty="0"/>
          </a:p>
          <a:p>
            <a:pPr>
              <a:spcBef>
                <a:spcPts val="400"/>
              </a:spcBef>
            </a:pPr>
            <a:r>
              <a:rPr lang="en-US" sz="2000" dirty="0"/>
              <a:t>Avoid dewatering an aquifer; avoid mining groundwater (discharge from all sources exceeds recharge)</a:t>
            </a:r>
          </a:p>
          <a:p>
            <a:pPr>
              <a:spcBef>
                <a:spcPts val="400"/>
              </a:spcBef>
            </a:pPr>
            <a:r>
              <a:rPr lang="en-US" sz="2000" dirty="0"/>
              <a:t>Avoid excessive drawdowns, which cause well interference with other users</a:t>
            </a:r>
          </a:p>
          <a:p>
            <a:pPr>
              <a:spcBef>
                <a:spcPts val="400"/>
              </a:spcBef>
            </a:pPr>
            <a:r>
              <a:rPr lang="en-US" sz="2000" dirty="0"/>
              <a:t>Groundwater quality: inducing water of poorer quality into water supply wells</a:t>
            </a:r>
          </a:p>
          <a:p>
            <a:pPr>
              <a:spcBef>
                <a:spcPts val="400"/>
              </a:spcBef>
            </a:pPr>
            <a:r>
              <a:rPr lang="en-US" sz="2000" dirty="0"/>
              <a:t>Subsidence, deformation, sink hole collapse; preserving aquifer integrity</a:t>
            </a:r>
          </a:p>
          <a:p>
            <a:pPr>
              <a:spcBef>
                <a:spcPts val="400"/>
              </a:spcBef>
            </a:pPr>
            <a:r>
              <a:rPr lang="en-US" sz="2000" dirty="0"/>
              <a:t>Preventing cross contamination between aquifers</a:t>
            </a:r>
          </a:p>
          <a:p>
            <a:pPr>
              <a:spcBef>
                <a:spcPts val="400"/>
              </a:spcBef>
            </a:pPr>
            <a:r>
              <a:rPr lang="en-US" sz="2000" dirty="0"/>
              <a:t>Sealing wells and aquifers from surface contamination</a:t>
            </a:r>
          </a:p>
          <a:p>
            <a:endParaRPr lang="en-CA" dirty="0"/>
          </a:p>
        </p:txBody>
      </p:sp>
      <p:sp>
        <p:nvSpPr>
          <p:cNvPr id="4" name="Slide Number Placeholder 3"/>
          <p:cNvSpPr>
            <a:spLocks noGrp="1"/>
          </p:cNvSpPr>
          <p:nvPr>
            <p:ph type="sldNum" sz="quarter" idx="4"/>
          </p:nvPr>
        </p:nvSpPr>
        <p:spPr/>
        <p:txBody>
          <a:bodyPr/>
          <a:lstStyle/>
          <a:p>
            <a:fld id="{5DE0797D-B6FC-4197-8199-7FF68889BB19}" type="slidenum">
              <a:rPr lang="en-CA" smtClean="0"/>
              <a:t>5</a:t>
            </a:fld>
            <a:endParaRPr lang="en-CA"/>
          </a:p>
        </p:txBody>
      </p:sp>
    </p:spTree>
    <p:extLst>
      <p:ext uri="{BB962C8B-B14F-4D97-AF65-F5344CB8AC3E}">
        <p14:creationId xmlns:p14="http://schemas.microsoft.com/office/powerpoint/2010/main" val="367517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23B28112-744A-3C12-144B-B5582835BDBD}"/>
              </a:ext>
            </a:extLst>
          </p:cNvPr>
          <p:cNvSpPr txBox="1">
            <a:spLocks/>
          </p:cNvSpPr>
          <p:nvPr/>
        </p:nvSpPr>
        <p:spPr bwMode="auto">
          <a:xfrm>
            <a:off x="466723" y="1258888"/>
            <a:ext cx="6192695" cy="47322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j-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j-lt"/>
              </a:defRPr>
            </a:lvl2pPr>
            <a:lvl3pPr marL="1143000" indent="-228600" algn="l" rtl="0" eaLnBrk="0" fontAlgn="base" hangingPunct="0">
              <a:spcBef>
                <a:spcPct val="20000"/>
              </a:spcBef>
              <a:spcAft>
                <a:spcPct val="0"/>
              </a:spcAft>
              <a:buChar char="•"/>
              <a:defRPr sz="2400">
                <a:solidFill>
                  <a:schemeClr val="tx1"/>
                </a:solidFill>
                <a:latin typeface="+mj-lt"/>
              </a:defRPr>
            </a:lvl3pPr>
            <a:lvl4pPr marL="1600200" indent="-228600" algn="l" rtl="0" eaLnBrk="0" fontAlgn="base" hangingPunct="0">
              <a:spcBef>
                <a:spcPct val="20000"/>
              </a:spcBef>
              <a:spcAft>
                <a:spcPct val="0"/>
              </a:spcAft>
              <a:buChar char="–"/>
              <a:defRPr sz="2000">
                <a:solidFill>
                  <a:schemeClr val="tx1"/>
                </a:solidFill>
                <a:latin typeface="+mj-lt"/>
              </a:defRPr>
            </a:lvl4pPr>
            <a:lvl5pPr marL="2057400" indent="-228600" algn="l" rtl="0" eaLnBrk="0" fontAlgn="base" hangingPunct="0">
              <a:spcBef>
                <a:spcPct val="20000"/>
              </a:spcBef>
              <a:spcAft>
                <a:spcPct val="0"/>
              </a:spcAft>
              <a:buChar char="»"/>
              <a:defRPr sz="2000">
                <a:solidFill>
                  <a:schemeClr val="tx1"/>
                </a:solidFill>
                <a:latin typeface="+mj-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000" kern="0" dirty="0"/>
              <a:t>Study area from Sandilands to Red River (~80 km)</a:t>
            </a:r>
          </a:p>
          <a:p>
            <a:r>
              <a:rPr lang="en-US" sz="2000" kern="0" dirty="0"/>
              <a:t> Area of interest (red) in the </a:t>
            </a:r>
            <a:r>
              <a:rPr lang="en-US" sz="2000" kern="0" dirty="0" err="1"/>
              <a:t>centre</a:t>
            </a:r>
            <a:r>
              <a:rPr lang="en-US" sz="2000" kern="0" dirty="0"/>
              <a:t> of the study area</a:t>
            </a:r>
            <a:endParaRPr lang="en-US" sz="1600" kern="0" dirty="0"/>
          </a:p>
          <a:p>
            <a:pPr lvl="1"/>
            <a:endParaRPr lang="en-US" sz="1600" kern="0" dirty="0"/>
          </a:p>
          <a:p>
            <a:endParaRPr lang="en-US" sz="2000" kern="0" dirty="0"/>
          </a:p>
          <a:p>
            <a:endParaRPr lang="en-US" sz="2000" kern="0" dirty="0"/>
          </a:p>
        </p:txBody>
      </p:sp>
      <p:sp>
        <p:nvSpPr>
          <p:cNvPr id="2" name="Title 1">
            <a:extLst>
              <a:ext uri="{FF2B5EF4-FFF2-40B4-BE49-F238E27FC236}">
                <a16:creationId xmlns:a16="http://schemas.microsoft.com/office/drawing/2014/main" id="{A15361CE-AE32-EBFA-E5D3-2C61E69F019F}"/>
              </a:ext>
            </a:extLst>
          </p:cNvPr>
          <p:cNvSpPr>
            <a:spLocks noGrp="1"/>
          </p:cNvSpPr>
          <p:nvPr>
            <p:ph type="title"/>
          </p:nvPr>
        </p:nvSpPr>
        <p:spPr/>
        <p:txBody>
          <a:bodyPr/>
          <a:lstStyle/>
          <a:p>
            <a:r>
              <a:rPr lang="en-US"/>
              <a:t>Area of Interest</a:t>
            </a:r>
          </a:p>
        </p:txBody>
      </p:sp>
      <p:pic>
        <p:nvPicPr>
          <p:cNvPr id="8" name="Content Placeholder 7">
            <a:extLst>
              <a:ext uri="{FF2B5EF4-FFF2-40B4-BE49-F238E27FC236}">
                <a16:creationId xmlns:a16="http://schemas.microsoft.com/office/drawing/2014/main" id="{5A9138B8-0630-52F1-0DD4-9CE8F19C687F}"/>
              </a:ext>
            </a:extLst>
          </p:cNvPr>
          <p:cNvPicPr>
            <a:picLocks noGrp="1" noChangeAspect="1"/>
          </p:cNvPicPr>
          <p:nvPr>
            <p:ph idx="1"/>
          </p:nvPr>
        </p:nvPicPr>
        <p:blipFill>
          <a:blip r:embed="rId2"/>
          <a:stretch>
            <a:fillRect/>
          </a:stretch>
        </p:blipFill>
        <p:spPr>
          <a:xfrm>
            <a:off x="1628669" y="1995056"/>
            <a:ext cx="5047263" cy="3996098"/>
          </a:xfrm>
        </p:spPr>
      </p:pic>
      <p:sp>
        <p:nvSpPr>
          <p:cNvPr id="4" name="Slide Number Placeholder 3">
            <a:extLst>
              <a:ext uri="{FF2B5EF4-FFF2-40B4-BE49-F238E27FC236}">
                <a16:creationId xmlns:a16="http://schemas.microsoft.com/office/drawing/2014/main" id="{3F19611D-2CD6-B2BF-AB5B-4B3CFEDFA9F6}"/>
              </a:ext>
            </a:extLst>
          </p:cNvPr>
          <p:cNvSpPr>
            <a:spLocks noGrp="1"/>
          </p:cNvSpPr>
          <p:nvPr>
            <p:ph type="sldNum" sz="quarter" idx="4"/>
          </p:nvPr>
        </p:nvSpPr>
        <p:spPr/>
        <p:txBody>
          <a:bodyPr/>
          <a:lstStyle/>
          <a:p>
            <a:fld id="{5DE0797D-B6FC-4197-8199-7FF68889BB19}" type="slidenum">
              <a:rPr lang="en-US" smtClean="0"/>
              <a:t>6</a:t>
            </a:fld>
            <a:endParaRPr lang="en-US"/>
          </a:p>
        </p:txBody>
      </p:sp>
      <p:cxnSp>
        <p:nvCxnSpPr>
          <p:cNvPr id="11" name="Straight Connector 10">
            <a:extLst>
              <a:ext uri="{FF2B5EF4-FFF2-40B4-BE49-F238E27FC236}">
                <a16:creationId xmlns:a16="http://schemas.microsoft.com/office/drawing/2014/main" id="{177AB069-5183-C64B-B013-0098517DFA2E}"/>
              </a:ext>
            </a:extLst>
          </p:cNvPr>
          <p:cNvCxnSpPr>
            <a:cxnSpLocks noChangeAspect="1"/>
          </p:cNvCxnSpPr>
          <p:nvPr/>
        </p:nvCxnSpPr>
        <p:spPr bwMode="auto">
          <a:xfrm>
            <a:off x="2626193" y="2761671"/>
            <a:ext cx="3350029" cy="2257368"/>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6096CA3C-2E44-EA5C-CA58-59BD70A33341}"/>
              </a:ext>
            </a:extLst>
          </p:cNvPr>
          <p:cNvCxnSpPr>
            <a:cxnSpLocks noChangeAspect="1"/>
          </p:cNvCxnSpPr>
          <p:nvPr/>
        </p:nvCxnSpPr>
        <p:spPr bwMode="auto">
          <a:xfrm flipH="1">
            <a:off x="3736865" y="3205018"/>
            <a:ext cx="985532" cy="1462571"/>
          </a:xfrm>
          <a:prstGeom prst="line">
            <a:avLst/>
          </a:prstGeom>
          <a:solidFill>
            <a:schemeClr val="accent1"/>
          </a:solidFill>
          <a:ln w="28575" cap="flat" cmpd="sng" algn="ctr">
            <a:solidFill>
              <a:srgbClr val="FFFF00"/>
            </a:solidFill>
            <a:prstDash val="solid"/>
            <a:round/>
            <a:headEnd type="none" w="med" len="med"/>
            <a:tailEnd type="none" w="med" len="med"/>
          </a:ln>
          <a:effectLst/>
        </p:spPr>
      </p:cxnSp>
      <p:sp>
        <p:nvSpPr>
          <p:cNvPr id="15" name="TextBox 14">
            <a:extLst>
              <a:ext uri="{FF2B5EF4-FFF2-40B4-BE49-F238E27FC236}">
                <a16:creationId xmlns:a16="http://schemas.microsoft.com/office/drawing/2014/main" id="{E4C539C5-235B-2C8C-62FA-CA1FE4E89B93}"/>
              </a:ext>
            </a:extLst>
          </p:cNvPr>
          <p:cNvSpPr txBox="1"/>
          <p:nvPr/>
        </p:nvSpPr>
        <p:spPr>
          <a:xfrm rot="1977201">
            <a:off x="1848629" y="2294767"/>
            <a:ext cx="875561" cy="369332"/>
          </a:xfrm>
          <a:prstGeom prst="rect">
            <a:avLst/>
          </a:prstGeom>
          <a:noFill/>
        </p:spPr>
        <p:txBody>
          <a:bodyPr wrap="none" rtlCol="0">
            <a:spAutoFit/>
          </a:bodyPr>
          <a:lstStyle/>
          <a:p>
            <a:r>
              <a:rPr lang="en-US" sz="1800">
                <a:solidFill>
                  <a:srgbClr val="FFFF00"/>
                </a:solidFill>
                <a:latin typeface="+mj-lt"/>
              </a:rPr>
              <a:t>~80 km</a:t>
            </a:r>
          </a:p>
        </p:txBody>
      </p:sp>
      <p:sp>
        <p:nvSpPr>
          <p:cNvPr id="16" name="TextBox 15">
            <a:extLst>
              <a:ext uri="{FF2B5EF4-FFF2-40B4-BE49-F238E27FC236}">
                <a16:creationId xmlns:a16="http://schemas.microsoft.com/office/drawing/2014/main" id="{CD95BC4B-3631-4B24-EE5B-E43A3E994F2E}"/>
              </a:ext>
            </a:extLst>
          </p:cNvPr>
          <p:cNvSpPr txBox="1"/>
          <p:nvPr/>
        </p:nvSpPr>
        <p:spPr>
          <a:xfrm rot="18180000">
            <a:off x="4458148" y="2687858"/>
            <a:ext cx="875561" cy="369332"/>
          </a:xfrm>
          <a:prstGeom prst="rect">
            <a:avLst/>
          </a:prstGeom>
          <a:noFill/>
        </p:spPr>
        <p:txBody>
          <a:bodyPr wrap="none" rtlCol="0">
            <a:spAutoFit/>
          </a:bodyPr>
          <a:lstStyle/>
          <a:p>
            <a:r>
              <a:rPr lang="en-US" sz="1800">
                <a:solidFill>
                  <a:srgbClr val="FFFF00"/>
                </a:solidFill>
                <a:latin typeface="+mj-lt"/>
              </a:rPr>
              <a:t>~40 km</a:t>
            </a:r>
          </a:p>
        </p:txBody>
      </p:sp>
      <p:sp>
        <p:nvSpPr>
          <p:cNvPr id="17" name="TextBox 16">
            <a:extLst>
              <a:ext uri="{FF2B5EF4-FFF2-40B4-BE49-F238E27FC236}">
                <a16:creationId xmlns:a16="http://schemas.microsoft.com/office/drawing/2014/main" id="{46545773-F92C-DA41-F402-7FE1F8DFBB22}"/>
              </a:ext>
            </a:extLst>
          </p:cNvPr>
          <p:cNvSpPr txBox="1"/>
          <p:nvPr/>
        </p:nvSpPr>
        <p:spPr>
          <a:xfrm>
            <a:off x="6918036" y="3669939"/>
            <a:ext cx="2311050" cy="646331"/>
          </a:xfrm>
          <a:prstGeom prst="rect">
            <a:avLst/>
          </a:prstGeom>
          <a:noFill/>
        </p:spPr>
        <p:txBody>
          <a:bodyPr wrap="square" rtlCol="0">
            <a:spAutoFit/>
          </a:bodyPr>
          <a:lstStyle/>
          <a:p>
            <a:r>
              <a:rPr lang="en-US" sz="1800" dirty="0">
                <a:latin typeface="+mj-lt"/>
              </a:rPr>
              <a:t>Sandilands recharge area</a:t>
            </a:r>
          </a:p>
        </p:txBody>
      </p:sp>
      <p:cxnSp>
        <p:nvCxnSpPr>
          <p:cNvPr id="19" name="Straight Arrow Connector 18">
            <a:extLst>
              <a:ext uri="{FF2B5EF4-FFF2-40B4-BE49-F238E27FC236}">
                <a16:creationId xmlns:a16="http://schemas.microsoft.com/office/drawing/2014/main" id="{0569906C-11F8-CE6E-D87D-51C479CB2C64}"/>
              </a:ext>
            </a:extLst>
          </p:cNvPr>
          <p:cNvCxnSpPr/>
          <p:nvPr/>
        </p:nvCxnSpPr>
        <p:spPr bwMode="auto">
          <a:xfrm flipH="1">
            <a:off x="5745018" y="3936303"/>
            <a:ext cx="1173018" cy="524861"/>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
        <p:nvSpPr>
          <p:cNvPr id="20" name="TextBox 19">
            <a:extLst>
              <a:ext uri="{FF2B5EF4-FFF2-40B4-BE49-F238E27FC236}">
                <a16:creationId xmlns:a16="http://schemas.microsoft.com/office/drawing/2014/main" id="{111E50AA-991F-AAE6-6867-79C3F1FCAA8D}"/>
              </a:ext>
            </a:extLst>
          </p:cNvPr>
          <p:cNvSpPr txBox="1"/>
          <p:nvPr/>
        </p:nvSpPr>
        <p:spPr>
          <a:xfrm>
            <a:off x="6918036" y="2598531"/>
            <a:ext cx="2311050" cy="923330"/>
          </a:xfrm>
          <a:prstGeom prst="rect">
            <a:avLst/>
          </a:prstGeom>
          <a:noFill/>
        </p:spPr>
        <p:txBody>
          <a:bodyPr wrap="square" rtlCol="0">
            <a:spAutoFit/>
          </a:bodyPr>
          <a:lstStyle/>
          <a:p>
            <a:r>
              <a:rPr lang="en-US" sz="1800" dirty="0">
                <a:latin typeface="+mj-lt"/>
              </a:rPr>
              <a:t>Start of Carbonate aquifer and Winnipeg Shale</a:t>
            </a:r>
          </a:p>
        </p:txBody>
      </p:sp>
      <p:sp>
        <p:nvSpPr>
          <p:cNvPr id="21" name="TextBox 20">
            <a:extLst>
              <a:ext uri="{FF2B5EF4-FFF2-40B4-BE49-F238E27FC236}">
                <a16:creationId xmlns:a16="http://schemas.microsoft.com/office/drawing/2014/main" id="{D97A1A2D-F5FF-AB75-AFD8-237B486FA4CB}"/>
              </a:ext>
            </a:extLst>
          </p:cNvPr>
          <p:cNvSpPr txBox="1"/>
          <p:nvPr/>
        </p:nvSpPr>
        <p:spPr>
          <a:xfrm>
            <a:off x="6964214" y="4461164"/>
            <a:ext cx="2311050" cy="646331"/>
          </a:xfrm>
          <a:prstGeom prst="rect">
            <a:avLst/>
          </a:prstGeom>
          <a:noFill/>
        </p:spPr>
        <p:txBody>
          <a:bodyPr wrap="square" rtlCol="0">
            <a:spAutoFit/>
          </a:bodyPr>
          <a:lstStyle/>
          <a:p>
            <a:r>
              <a:rPr lang="en-US" sz="1800" dirty="0">
                <a:latin typeface="+mj-lt"/>
              </a:rPr>
              <a:t>Start of Winnipeg sandstone aquifer</a:t>
            </a:r>
          </a:p>
        </p:txBody>
      </p:sp>
      <p:cxnSp>
        <p:nvCxnSpPr>
          <p:cNvPr id="22" name="Straight Arrow Connector 21">
            <a:extLst>
              <a:ext uri="{FF2B5EF4-FFF2-40B4-BE49-F238E27FC236}">
                <a16:creationId xmlns:a16="http://schemas.microsoft.com/office/drawing/2014/main" id="{5B69A65E-C4C4-D8AF-29B4-DC67310F85F0}"/>
              </a:ext>
            </a:extLst>
          </p:cNvPr>
          <p:cNvCxnSpPr>
            <a:cxnSpLocks/>
          </p:cNvCxnSpPr>
          <p:nvPr/>
        </p:nvCxnSpPr>
        <p:spPr bwMode="auto">
          <a:xfrm flipH="1">
            <a:off x="5181600" y="4790007"/>
            <a:ext cx="1782614" cy="396102"/>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24" name="Straight Arrow Connector 23">
            <a:extLst>
              <a:ext uri="{FF2B5EF4-FFF2-40B4-BE49-F238E27FC236}">
                <a16:creationId xmlns:a16="http://schemas.microsoft.com/office/drawing/2014/main" id="{E1ED5315-E8F1-5530-6747-D4ED47076BC4}"/>
              </a:ext>
            </a:extLst>
          </p:cNvPr>
          <p:cNvCxnSpPr>
            <a:cxnSpLocks/>
          </p:cNvCxnSpPr>
          <p:nvPr/>
        </p:nvCxnSpPr>
        <p:spPr bwMode="auto">
          <a:xfrm flipH="1">
            <a:off x="5046220" y="2904139"/>
            <a:ext cx="1871816" cy="913754"/>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
        <p:nvSpPr>
          <p:cNvPr id="26" name="TextBox 25">
            <a:extLst>
              <a:ext uri="{FF2B5EF4-FFF2-40B4-BE49-F238E27FC236}">
                <a16:creationId xmlns:a16="http://schemas.microsoft.com/office/drawing/2014/main" id="{C6A3146C-0EBB-CD0E-3726-398F6D39E156}"/>
              </a:ext>
            </a:extLst>
          </p:cNvPr>
          <p:cNvSpPr txBox="1"/>
          <p:nvPr/>
        </p:nvSpPr>
        <p:spPr>
          <a:xfrm>
            <a:off x="338030" y="2687857"/>
            <a:ext cx="1270190" cy="369332"/>
          </a:xfrm>
          <a:prstGeom prst="rect">
            <a:avLst/>
          </a:prstGeom>
          <a:noFill/>
        </p:spPr>
        <p:txBody>
          <a:bodyPr wrap="square" rtlCol="0">
            <a:spAutoFit/>
          </a:bodyPr>
          <a:lstStyle/>
          <a:p>
            <a:r>
              <a:rPr lang="en-US" sz="1800" dirty="0">
                <a:latin typeface="+mj-lt"/>
              </a:rPr>
              <a:t>Red River</a:t>
            </a:r>
          </a:p>
        </p:txBody>
      </p:sp>
      <p:cxnSp>
        <p:nvCxnSpPr>
          <p:cNvPr id="28" name="Straight Arrow Connector 27">
            <a:extLst>
              <a:ext uri="{FF2B5EF4-FFF2-40B4-BE49-F238E27FC236}">
                <a16:creationId xmlns:a16="http://schemas.microsoft.com/office/drawing/2014/main" id="{CDA426D5-31C2-BAF2-31EE-445318668BDD}"/>
              </a:ext>
            </a:extLst>
          </p:cNvPr>
          <p:cNvCxnSpPr>
            <a:cxnSpLocks/>
          </p:cNvCxnSpPr>
          <p:nvPr/>
        </p:nvCxnSpPr>
        <p:spPr bwMode="auto">
          <a:xfrm>
            <a:off x="1386565" y="2904139"/>
            <a:ext cx="1091570" cy="150715"/>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181847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Which data are needed to study such a problem?</a:t>
            </a:r>
          </a:p>
        </p:txBody>
      </p:sp>
      <p:sp>
        <p:nvSpPr>
          <p:cNvPr id="3" name="Content Placeholder 2"/>
          <p:cNvSpPr>
            <a:spLocks noGrp="1"/>
          </p:cNvSpPr>
          <p:nvPr>
            <p:ph idx="1"/>
          </p:nvPr>
        </p:nvSpPr>
        <p:spPr>
          <a:xfrm>
            <a:off x="466724" y="1258888"/>
            <a:ext cx="8509325" cy="5281871"/>
          </a:xfrm>
        </p:spPr>
        <p:txBody>
          <a:bodyPr/>
          <a:lstStyle/>
          <a:p>
            <a:r>
              <a:rPr lang="en-US" sz="2000" dirty="0"/>
              <a:t>Landscape features/boundaries</a:t>
            </a:r>
          </a:p>
          <a:p>
            <a:pPr lvl="1"/>
            <a:r>
              <a:rPr lang="en-US" sz="1600" dirty="0"/>
              <a:t>River, creeks, lakes</a:t>
            </a:r>
          </a:p>
          <a:p>
            <a:pPr lvl="1"/>
            <a:r>
              <a:rPr lang="en-US" sz="1600" dirty="0"/>
              <a:t>Recharge areas (mainly Sandilands, </a:t>
            </a:r>
            <a:r>
              <a:rPr lang="en-US" sz="1600" dirty="0" err="1"/>
              <a:t>Birdshill</a:t>
            </a:r>
            <a:r>
              <a:rPr lang="en-US" sz="1600" dirty="0"/>
              <a:t> area)</a:t>
            </a:r>
          </a:p>
          <a:p>
            <a:r>
              <a:rPr lang="en-US" sz="2000" dirty="0"/>
              <a:t>Geology (</a:t>
            </a:r>
            <a:r>
              <a:rPr lang="en-US" sz="2000" dirty="0" err="1"/>
              <a:t>GWDrill</a:t>
            </a:r>
            <a:r>
              <a:rPr lang="en-US" sz="2000" dirty="0"/>
              <a:t> database, additional boreholes)</a:t>
            </a:r>
          </a:p>
          <a:p>
            <a:pPr lvl="1"/>
            <a:r>
              <a:rPr lang="en-US" sz="1600" dirty="0"/>
              <a:t>Which formations need to be considered?</a:t>
            </a:r>
          </a:p>
          <a:p>
            <a:pPr lvl="1"/>
            <a:r>
              <a:rPr lang="en-US" sz="1600" dirty="0"/>
              <a:t>Layer thickness </a:t>
            </a:r>
          </a:p>
          <a:p>
            <a:r>
              <a:rPr lang="en-US" sz="2000" dirty="0"/>
              <a:t>Hydraulic properties of formations </a:t>
            </a:r>
          </a:p>
          <a:p>
            <a:pPr lvl="1"/>
            <a:r>
              <a:rPr lang="en-US" sz="1600" dirty="0"/>
              <a:t>Hydraulic conductivity</a:t>
            </a:r>
          </a:p>
          <a:p>
            <a:pPr lvl="1"/>
            <a:r>
              <a:rPr lang="en-US" sz="1600" dirty="0"/>
              <a:t>Storativity</a:t>
            </a:r>
          </a:p>
          <a:p>
            <a:r>
              <a:rPr lang="en-US" sz="2000" dirty="0"/>
              <a:t>Regional groundwater table maps for specific dates</a:t>
            </a:r>
          </a:p>
          <a:p>
            <a:pPr lvl="1"/>
            <a:r>
              <a:rPr lang="en-US" sz="1600" dirty="0"/>
              <a:t>generally: steady-state conditions for a certain period (e.g., last 10 years or periods when pumping was minimal)</a:t>
            </a:r>
          </a:p>
          <a:p>
            <a:r>
              <a:rPr lang="en-US" sz="2000" dirty="0"/>
              <a:t>Wells </a:t>
            </a:r>
          </a:p>
          <a:p>
            <a:pPr lvl="1"/>
            <a:r>
              <a:rPr lang="en-US" sz="1600" dirty="0"/>
              <a:t>Location</a:t>
            </a:r>
          </a:p>
          <a:p>
            <a:pPr lvl="1"/>
            <a:r>
              <a:rPr lang="en-US" sz="1600" dirty="0"/>
              <a:t>Pumping rates</a:t>
            </a:r>
          </a:p>
          <a:p>
            <a:pPr lvl="1"/>
            <a:endParaRPr lang="en-US" sz="1600" dirty="0"/>
          </a:p>
          <a:p>
            <a:pPr lvl="1"/>
            <a:endParaRPr lang="en-US" sz="1600" dirty="0"/>
          </a:p>
          <a:p>
            <a:pPr lvl="1"/>
            <a:endParaRPr lang="en-US" sz="1600" dirty="0"/>
          </a:p>
          <a:p>
            <a:endParaRPr lang="en-US" sz="2000" dirty="0"/>
          </a:p>
          <a:p>
            <a:endParaRPr lang="en-CA" sz="2000" dirty="0"/>
          </a:p>
        </p:txBody>
      </p:sp>
      <p:sp>
        <p:nvSpPr>
          <p:cNvPr id="4" name="Slide Number Placeholder 3"/>
          <p:cNvSpPr>
            <a:spLocks noGrp="1"/>
          </p:cNvSpPr>
          <p:nvPr>
            <p:ph type="sldNum" sz="quarter" idx="4"/>
          </p:nvPr>
        </p:nvSpPr>
        <p:spPr>
          <a:xfrm>
            <a:off x="6457950" y="6356350"/>
            <a:ext cx="2057400" cy="365125"/>
          </a:xfrm>
        </p:spPr>
        <p:txBody>
          <a:bodyPr/>
          <a:lstStyle/>
          <a:p>
            <a:fld id="{5DE0797D-B6FC-4197-8199-7FF68889BB19}" type="slidenum">
              <a:rPr lang="en-CA" smtClean="0"/>
              <a:t>7</a:t>
            </a:fld>
            <a:endParaRPr lang="en-CA" dirty="0"/>
          </a:p>
        </p:txBody>
      </p:sp>
      <p:sp>
        <p:nvSpPr>
          <p:cNvPr id="5" name="Rectangle 4">
            <a:extLst>
              <a:ext uri="{FF2B5EF4-FFF2-40B4-BE49-F238E27FC236}">
                <a16:creationId xmlns:a16="http://schemas.microsoft.com/office/drawing/2014/main" id="{66E1EEC3-E0D1-FF87-2ADF-E03DD8E2F40A}"/>
              </a:ext>
            </a:extLst>
          </p:cNvPr>
          <p:cNvSpPr/>
          <p:nvPr/>
        </p:nvSpPr>
        <p:spPr bwMode="auto">
          <a:xfrm>
            <a:off x="295564" y="3223491"/>
            <a:ext cx="4461163" cy="877454"/>
          </a:xfrm>
          <a:prstGeom prst="rect">
            <a:avLst/>
          </a:prstGeom>
          <a:solidFill>
            <a:srgbClr val="FF000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Tree>
    <p:extLst>
      <p:ext uri="{BB962C8B-B14F-4D97-AF65-F5344CB8AC3E}">
        <p14:creationId xmlns:p14="http://schemas.microsoft.com/office/powerpoint/2010/main" val="3907481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Hydrogeological Investigations (i) </a:t>
            </a:r>
          </a:p>
        </p:txBody>
      </p:sp>
      <p:sp>
        <p:nvSpPr>
          <p:cNvPr id="3" name="Content Placeholder 2"/>
          <p:cNvSpPr>
            <a:spLocks noGrp="1"/>
          </p:cNvSpPr>
          <p:nvPr>
            <p:ph idx="1"/>
          </p:nvPr>
        </p:nvSpPr>
        <p:spPr>
          <a:xfrm>
            <a:off x="466724" y="1258888"/>
            <a:ext cx="8509325" cy="5281871"/>
          </a:xfrm>
        </p:spPr>
        <p:txBody>
          <a:bodyPr/>
          <a:lstStyle/>
          <a:p>
            <a:pPr marL="0" indent="0">
              <a:buNone/>
            </a:pPr>
            <a:r>
              <a:rPr lang="en-US" sz="2000" dirty="0"/>
              <a:t>Key question: Was the investigation program adequate?</a:t>
            </a:r>
          </a:p>
          <a:p>
            <a:pPr marL="0" indent="0">
              <a:buNone/>
            </a:pPr>
            <a:endParaRPr lang="en-US" sz="2000" dirty="0"/>
          </a:p>
          <a:p>
            <a:r>
              <a:rPr lang="en-US" sz="2000" dirty="0"/>
              <a:t>Size of study area: </a:t>
            </a:r>
            <a:r>
              <a:rPr lang="en-US" sz="2000" kern="0" dirty="0"/>
              <a:t>~3200 km</a:t>
            </a:r>
            <a:r>
              <a:rPr lang="en-US" sz="2000" kern="0" baseline="30000" dirty="0"/>
              <a:t>2</a:t>
            </a:r>
            <a:r>
              <a:rPr lang="en-US" sz="2000" kern="0" dirty="0"/>
              <a:t> – basin scale</a:t>
            </a:r>
          </a:p>
          <a:p>
            <a:r>
              <a:rPr lang="en-US" sz="2000" dirty="0"/>
              <a:t>How homogenous (constant in space) is each formation?</a:t>
            </a:r>
          </a:p>
          <a:p>
            <a:pPr lvl="1"/>
            <a:r>
              <a:rPr lang="en-US" sz="1600" dirty="0"/>
              <a:t>Aquifers: hydraulic properties in horizontal direction</a:t>
            </a:r>
          </a:p>
          <a:p>
            <a:pPr lvl="1"/>
            <a:r>
              <a:rPr lang="en-US" sz="1600" dirty="0"/>
              <a:t>Aquitards/aquicludes: hydraulic properties in vertical direction</a:t>
            </a:r>
          </a:p>
          <a:p>
            <a:r>
              <a:rPr lang="en-US" sz="2000" dirty="0"/>
              <a:t>Based on experience and literature reviews, aquifers are </a:t>
            </a:r>
            <a:r>
              <a:rPr lang="en-US" sz="2000" i="1" dirty="0"/>
              <a:t>not homogeneous.</a:t>
            </a:r>
          </a:p>
          <a:p>
            <a:pPr lvl="1"/>
            <a:endParaRPr lang="en-US" sz="1600" dirty="0"/>
          </a:p>
          <a:p>
            <a:r>
              <a:rPr lang="en-US" sz="2000" dirty="0"/>
              <a:t>Testing </a:t>
            </a:r>
          </a:p>
          <a:p>
            <a:pPr lvl="1"/>
            <a:r>
              <a:rPr lang="en-US" sz="1600" dirty="0"/>
              <a:t>1 aquifer test: industry standard to derive regional data (</a:t>
            </a:r>
            <a:r>
              <a:rPr lang="en-US" sz="1600" kern="0" dirty="0"/>
              <a:t>~1-2 km around borehole)</a:t>
            </a:r>
            <a:endParaRPr lang="en-US" sz="1600" dirty="0"/>
          </a:p>
          <a:p>
            <a:pPr lvl="1"/>
            <a:r>
              <a:rPr lang="en-US" sz="1600" dirty="0"/>
              <a:t>5 slug tests: local data (</a:t>
            </a:r>
            <a:r>
              <a:rPr lang="en-US" sz="1600" kern="0" dirty="0"/>
              <a:t>~2 m around borehole) – not suitable for regional investigations</a:t>
            </a:r>
            <a:endParaRPr lang="en-US" sz="1600" dirty="0"/>
          </a:p>
          <a:p>
            <a:pPr lvl="1"/>
            <a:endParaRPr lang="en-US" sz="1600" dirty="0"/>
          </a:p>
          <a:p>
            <a:pPr lvl="1"/>
            <a:endParaRPr lang="en-US" sz="1600" dirty="0"/>
          </a:p>
          <a:p>
            <a:endParaRPr lang="en-US" sz="2000" dirty="0"/>
          </a:p>
          <a:p>
            <a:endParaRPr lang="en-CA" sz="2000" dirty="0"/>
          </a:p>
        </p:txBody>
      </p:sp>
      <p:sp>
        <p:nvSpPr>
          <p:cNvPr id="4" name="Slide Number Placeholder 3"/>
          <p:cNvSpPr>
            <a:spLocks noGrp="1"/>
          </p:cNvSpPr>
          <p:nvPr>
            <p:ph type="sldNum" sz="quarter" idx="4"/>
          </p:nvPr>
        </p:nvSpPr>
        <p:spPr>
          <a:xfrm>
            <a:off x="6457950" y="6356350"/>
            <a:ext cx="2057400" cy="365125"/>
          </a:xfrm>
        </p:spPr>
        <p:txBody>
          <a:bodyPr/>
          <a:lstStyle/>
          <a:p>
            <a:fld id="{5DE0797D-B6FC-4197-8199-7FF68889BB19}" type="slidenum">
              <a:rPr lang="en-CA" smtClean="0"/>
              <a:t>8</a:t>
            </a:fld>
            <a:endParaRPr lang="en-CA" dirty="0"/>
          </a:p>
        </p:txBody>
      </p:sp>
    </p:spTree>
    <p:extLst>
      <p:ext uri="{BB962C8B-B14F-4D97-AF65-F5344CB8AC3E}">
        <p14:creationId xmlns:p14="http://schemas.microsoft.com/office/powerpoint/2010/main" val="1133858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Hydrogeological Investigations (ii) </a:t>
            </a:r>
          </a:p>
        </p:txBody>
      </p:sp>
      <p:sp>
        <p:nvSpPr>
          <p:cNvPr id="3" name="Content Placeholder 2"/>
          <p:cNvSpPr>
            <a:spLocks noGrp="1"/>
          </p:cNvSpPr>
          <p:nvPr>
            <p:ph idx="1"/>
          </p:nvPr>
        </p:nvSpPr>
        <p:spPr>
          <a:xfrm>
            <a:off x="466724" y="1258888"/>
            <a:ext cx="8509325" cy="5281871"/>
          </a:xfrm>
        </p:spPr>
        <p:txBody>
          <a:bodyPr/>
          <a:lstStyle/>
          <a:p>
            <a:pPr marL="0" indent="0">
              <a:buNone/>
            </a:pPr>
            <a:r>
              <a:rPr lang="en-US" sz="2000" dirty="0"/>
              <a:t>Key question: Was the investigation program adequate?</a:t>
            </a:r>
          </a:p>
          <a:p>
            <a:pPr marL="0" indent="0">
              <a:buNone/>
            </a:pPr>
            <a:endParaRPr lang="en-US" sz="2000" dirty="0"/>
          </a:p>
          <a:p>
            <a:r>
              <a:rPr lang="en-US" sz="2000" dirty="0"/>
              <a:t>1 aquifer test = assumption is that the aquifers in the  project area are homogenous</a:t>
            </a:r>
          </a:p>
          <a:p>
            <a:r>
              <a:rPr lang="en-US" sz="2000" dirty="0"/>
              <a:t>Aquifer test covers about 3 km</a:t>
            </a:r>
            <a:r>
              <a:rPr lang="en-US" sz="2000" baseline="30000" dirty="0"/>
              <a:t>2</a:t>
            </a:r>
            <a:r>
              <a:rPr lang="en-US" sz="2000" dirty="0"/>
              <a:t> and the project is about 3,200 km</a:t>
            </a:r>
            <a:r>
              <a:rPr lang="en-US" sz="2000" baseline="30000" dirty="0"/>
              <a:t>2</a:t>
            </a:r>
            <a:endParaRPr lang="en-US" sz="2000" dirty="0"/>
          </a:p>
          <a:p>
            <a:r>
              <a:rPr lang="en-US" sz="2000" dirty="0"/>
              <a:t>It cannot be expected that such a large area is (completely) homogenous</a:t>
            </a:r>
          </a:p>
          <a:p>
            <a:r>
              <a:rPr lang="en-US" sz="2000" dirty="0"/>
              <a:t>Other studies (e.g., extensive study by Kennedy and Woodbury, 2002) show heterogenous aquifer properties in the study area </a:t>
            </a:r>
            <a:endParaRPr lang="en-US" sz="1600" dirty="0"/>
          </a:p>
          <a:p>
            <a:pPr lvl="1"/>
            <a:endParaRPr lang="en-US" sz="1600" dirty="0"/>
          </a:p>
          <a:p>
            <a:pPr lvl="1"/>
            <a:endParaRPr lang="en-US" sz="1600" dirty="0"/>
          </a:p>
          <a:p>
            <a:pPr lvl="1"/>
            <a:endParaRPr lang="en-US" sz="1600" dirty="0"/>
          </a:p>
          <a:p>
            <a:endParaRPr lang="en-US" sz="2000" dirty="0"/>
          </a:p>
          <a:p>
            <a:endParaRPr lang="en-CA" sz="2000" dirty="0"/>
          </a:p>
        </p:txBody>
      </p:sp>
      <p:sp>
        <p:nvSpPr>
          <p:cNvPr id="4" name="Slide Number Placeholder 3"/>
          <p:cNvSpPr>
            <a:spLocks noGrp="1"/>
          </p:cNvSpPr>
          <p:nvPr>
            <p:ph type="sldNum" sz="quarter" idx="4"/>
          </p:nvPr>
        </p:nvSpPr>
        <p:spPr>
          <a:xfrm>
            <a:off x="6457950" y="6356350"/>
            <a:ext cx="2057400" cy="365125"/>
          </a:xfrm>
        </p:spPr>
        <p:txBody>
          <a:bodyPr/>
          <a:lstStyle/>
          <a:p>
            <a:fld id="{5DE0797D-B6FC-4197-8199-7FF68889BB19}" type="slidenum">
              <a:rPr lang="en-CA" smtClean="0"/>
              <a:t>9</a:t>
            </a:fld>
            <a:endParaRPr lang="en-CA" dirty="0"/>
          </a:p>
        </p:txBody>
      </p:sp>
    </p:spTree>
    <p:extLst>
      <p:ext uri="{BB962C8B-B14F-4D97-AF65-F5344CB8AC3E}">
        <p14:creationId xmlns:p14="http://schemas.microsoft.com/office/powerpoint/2010/main" val="2372762601"/>
      </p:ext>
    </p:extLst>
  </p:cSld>
  <p:clrMapOvr>
    <a:masterClrMapping/>
  </p:clrMapOvr>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Myriad Web Pro"/>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1695</TotalTime>
  <Words>2723</Words>
  <Application>Microsoft Office PowerPoint</Application>
  <PresentationFormat>On-screen Show (4:3)</PresentationFormat>
  <Paragraphs>327</Paragraphs>
  <Slides>33</Slides>
  <Notes>0</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Minion Pro</vt:lpstr>
      <vt:lpstr>Myriad Web Pro</vt:lpstr>
      <vt:lpstr>Symbol</vt:lpstr>
      <vt:lpstr>Times</vt:lpstr>
      <vt:lpstr>1_Custom Design</vt:lpstr>
      <vt:lpstr>PowerPoint Presentation</vt:lpstr>
      <vt:lpstr>Dr. Hartmut Holländer, P.Eng. (MB)</vt:lpstr>
      <vt:lpstr>Dr. Allan Woodbury, P.Eng. (MB, BC)</vt:lpstr>
      <vt:lpstr>Outline</vt:lpstr>
      <vt:lpstr>Overarching Concerns</vt:lpstr>
      <vt:lpstr>Area of Interest</vt:lpstr>
      <vt:lpstr>Which data are needed to study such a problem?</vt:lpstr>
      <vt:lpstr>Hydrogeological Investigations (i) </vt:lpstr>
      <vt:lpstr>Hydrogeological Investigations (ii) </vt:lpstr>
      <vt:lpstr>Hydrogeological Investigations (iii) </vt:lpstr>
      <vt:lpstr>Hydrogeological Investigations (iv) </vt:lpstr>
      <vt:lpstr>Hydrogeological Investigations (v) </vt:lpstr>
      <vt:lpstr>Hydrogeological Investigations (vi) </vt:lpstr>
      <vt:lpstr>Conceptual Model</vt:lpstr>
      <vt:lpstr>Site Conceptual Model (i)</vt:lpstr>
      <vt:lpstr>Site Conceptual Model (ii) </vt:lpstr>
      <vt:lpstr>Site Conceptual Model (iii) </vt:lpstr>
      <vt:lpstr>Site Conceptual Model (iv) </vt:lpstr>
      <vt:lpstr>Site Conceptual Model (v) </vt:lpstr>
      <vt:lpstr>Groundwater Modeling</vt:lpstr>
      <vt:lpstr>Numerical Groundwater Modeling (i) </vt:lpstr>
      <vt:lpstr>Numerical Groundwater Modeling (ii) </vt:lpstr>
      <vt:lpstr>Risk of Oversimplified Models</vt:lpstr>
      <vt:lpstr>Numerical Groundwater Modeling (iii) </vt:lpstr>
      <vt:lpstr>Numerical Groundwater Modeling (iv) </vt:lpstr>
      <vt:lpstr>Numerical Groundwater Modeling (v) </vt:lpstr>
      <vt:lpstr>Numerical Groundwater Modeling (vi) </vt:lpstr>
      <vt:lpstr>Geochemistry (i) </vt:lpstr>
      <vt:lpstr>Geochemistry (ii) </vt:lpstr>
      <vt:lpstr>Geochemistry (iii) </vt:lpstr>
      <vt:lpstr>Geochemistry (iv) </vt:lpstr>
      <vt:lpstr>Thank you very much for your attention!  </vt:lpstr>
      <vt:lpstr>References</vt:lpstr>
    </vt:vector>
  </TitlesOfParts>
  <Company>UofM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 st.laurent</dc:creator>
  <cp:lastModifiedBy>Hartmut Hollaender</cp:lastModifiedBy>
  <cp:revision>771</cp:revision>
  <cp:lastPrinted>2022-09-05T08:56:04Z</cp:lastPrinted>
  <dcterms:created xsi:type="dcterms:W3CDTF">2007-10-23T20:40:42Z</dcterms:created>
  <dcterms:modified xsi:type="dcterms:W3CDTF">2023-03-06T04:34:09Z</dcterms:modified>
</cp:coreProperties>
</file>